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6"/>
  </p:notesMasterIdLst>
  <p:handoutMasterIdLst>
    <p:handoutMasterId r:id="rId7"/>
  </p:handoutMasterIdLst>
  <p:sldIdLst>
    <p:sldId id="346" r:id="rId2"/>
    <p:sldId id="347" r:id="rId3"/>
    <p:sldId id="350" r:id="rId4"/>
    <p:sldId id="353" r:id="rId5"/>
  </p:sldIdLst>
  <p:sldSz cx="9144000" cy="6858000" type="screen4x3"/>
  <p:notesSz cx="6797675" cy="9928225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FFFF"/>
    <a:srgbClr val="FF99FF"/>
    <a:srgbClr val="00FF00"/>
    <a:srgbClr val="006600"/>
    <a:srgbClr val="FFFF00"/>
    <a:srgbClr val="FF99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51" autoAdjust="0"/>
    <p:restoredTop sz="94660"/>
  </p:normalViewPr>
  <p:slideViewPr>
    <p:cSldViewPr>
      <p:cViewPr varScale="1">
        <p:scale>
          <a:sx n="104" d="100"/>
          <a:sy n="104" d="100"/>
        </p:scale>
        <p:origin x="-186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49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9A12220E-F5C4-41FF-BAA0-50A434DA72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797675" cy="99282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noFill/>
          <a:ln/>
        </p:spPr>
      </p:sp>
      <p:sp>
        <p:nvSpPr>
          <p:cNvPr id="1331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noFill/>
          <a:ln/>
        </p:spPr>
      </p:sp>
      <p:sp>
        <p:nvSpPr>
          <p:cNvPr id="1536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noFill/>
          <a:ln/>
        </p:spPr>
      </p:sp>
      <p:sp>
        <p:nvSpPr>
          <p:cNvPr id="1741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Ticonbar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1295400"/>
            <a:ext cx="52101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wafer shado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062288" cy="266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Bottomsegmen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75" y="5641975"/>
            <a:ext cx="9140825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584450" y="762000"/>
            <a:ext cx="6288088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rIns="0" anchor="ctr"/>
          <a:lstStyle/>
          <a:p>
            <a:pPr algn="r">
              <a:spcBef>
                <a:spcPct val="50000"/>
              </a:spcBef>
              <a:defRPr/>
            </a:pPr>
            <a:r>
              <a:rPr lang="en-US" sz="1600">
                <a:latin typeface="Arial Narrow" pitchFamily="34" charset="0"/>
              </a:rPr>
              <a:t>The World Leader in High Performance Signal Processing Solutions</a:t>
            </a:r>
            <a:endParaRPr lang="en-GB" sz="1600">
              <a:latin typeface="Arial Narrow" pitchFamily="34" charset="0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H="1">
            <a:off x="2844800" y="1219200"/>
            <a:ext cx="6027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3655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371600"/>
          </a:xfrm>
        </p:spPr>
        <p:txBody>
          <a:bodyPr lIns="137160" rIns="137160" bIns="91440" anchor="b" anchorCtr="1"/>
          <a:lstStyle>
            <a:lvl1pPr algn="ctr"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371600"/>
          </a:xfrm>
          <a:ln>
            <a:noFill/>
          </a:ln>
        </p:spPr>
        <p:txBody>
          <a:bodyPr lIns="91440" tIns="45720" rIns="91440" bIns="45720" anchorCtr="1"/>
          <a:lstStyle>
            <a:lvl1pPr marL="0" indent="0" algn="ctr">
              <a:buFont typeface="Wingdings" pitchFamily="2" charset="2"/>
              <a:buNone/>
              <a:defRPr>
                <a:latin typeface="Arial Narrow" pitchFamily="34" charset="0"/>
              </a:defRPr>
            </a:lvl1pPr>
          </a:lstStyle>
          <a:p>
            <a:r>
              <a:rPr lang="en-US"/>
              <a:t>Click to edit Master subtitle style.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052DB-E406-4341-9B52-C4C72CCB2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8300" y="547688"/>
            <a:ext cx="2147888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3050" y="547688"/>
            <a:ext cx="629285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45C03F-31A1-458F-94D8-C606027CF2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050" y="547688"/>
            <a:ext cx="8593138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73050" y="1600200"/>
            <a:ext cx="4219575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221163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5C6590-96E6-406E-8D30-2E9A46A1C0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54CE9-AEC0-4B03-979D-D5116F9919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9A4E1-C748-4367-BDC8-09C8B334B8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3050" y="1600200"/>
            <a:ext cx="4219575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221163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4BE12-C737-4734-A725-6DF0134F5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35652-5CC7-41E8-8318-44D5B7588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B1A4E-7A2B-48D5-BFF6-8A8052016B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40128-C2E4-4EE0-B528-803A8E15C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9EA0E-06F4-43B7-93A2-596217A431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14144-F2F9-476C-B559-3C622AADE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-6350"/>
            <a:ext cx="9144000" cy="415925"/>
            <a:chOff x="0" y="-4"/>
            <a:chExt cx="5760" cy="262"/>
          </a:xfrm>
        </p:grpSpPr>
        <p:sp>
          <p:nvSpPr>
            <p:cNvPr id="235523" name="Rectangle 3"/>
            <p:cNvSpPr>
              <a:spLocks noChangeArrowheads="1"/>
            </p:cNvSpPr>
            <p:nvPr/>
          </p:nvSpPr>
          <p:spPr bwMode="auto">
            <a:xfrm>
              <a:off x="0" y="-1"/>
              <a:ext cx="1248" cy="259"/>
            </a:xfrm>
            <a:prstGeom prst="rect">
              <a:avLst/>
            </a:prstGeom>
            <a:gradFill rotWithShape="0">
              <a:gsLst>
                <a:gs pos="0">
                  <a:schemeClr val="accent2">
                    <a:gamma/>
                    <a:tint val="0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5524" name="Rectangle 4"/>
            <p:cNvSpPr>
              <a:spLocks noChangeArrowheads="1"/>
            </p:cNvSpPr>
            <p:nvPr/>
          </p:nvSpPr>
          <p:spPr bwMode="auto">
            <a:xfrm>
              <a:off x="4512" y="-1"/>
              <a:ext cx="1248" cy="259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chemeClr val="tx2">
                    <a:gamma/>
                    <a:tint val="0"/>
                    <a:invGamma/>
                  </a:schemeClr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1035" name="Picture 5" descr="PPTiconbarY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1239" y="-4"/>
              <a:ext cx="3282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7" name="Picture 6" descr="ADI Logo2"/>
          <p:cNvPicPr preferRelativeResize="0"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975600" y="6503988"/>
            <a:ext cx="914400" cy="2714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028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73050" y="547688"/>
            <a:ext cx="859313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9144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3050" y="1600200"/>
            <a:ext cx="8593138" cy="480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45720" tIns="91440" rIns="45720" bIns="914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2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488113"/>
            <a:ext cx="4572000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73050" y="6489700"/>
            <a:ext cx="631825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fld id="{9548FD0A-E65B-4BA3-99E5-77C30D716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5531" name="Line 11"/>
          <p:cNvSpPr>
            <a:spLocks noChangeShapeType="1"/>
          </p:cNvSpPr>
          <p:nvPr/>
        </p:nvSpPr>
        <p:spPr bwMode="auto">
          <a:xfrm>
            <a:off x="0" y="457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9pPr>
    </p:titleStyle>
    <p:bodyStyle>
      <a:lvl1pPr marL="225425" indent="-225425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200" b="1">
          <a:solidFill>
            <a:schemeClr val="tx1"/>
          </a:solidFill>
          <a:latin typeface="+mn-lt"/>
          <a:ea typeface="+mn-ea"/>
          <a:cs typeface="+mn-cs"/>
        </a:defRPr>
      </a:lvl1pPr>
      <a:lvl2pPr marL="401638" indent="-174625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 b="1">
          <a:solidFill>
            <a:schemeClr val="tx2"/>
          </a:solidFill>
          <a:latin typeface="+mn-lt"/>
        </a:defRPr>
      </a:lvl2pPr>
      <a:lvl3pPr marL="573088" indent="-169863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2"/>
          </a:solidFill>
          <a:latin typeface="+mn-lt"/>
        </a:defRPr>
      </a:lvl3pPr>
      <a:lvl4pPr marL="739775" indent="-165100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l"/>
        <a:defRPr>
          <a:solidFill>
            <a:schemeClr val="bg2"/>
          </a:solidFill>
          <a:latin typeface="+mn-lt"/>
        </a:defRPr>
      </a:lvl4pPr>
      <a:lvl5pPr marL="8636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5pPr>
      <a:lvl6pPr marL="13208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6pPr>
      <a:lvl7pPr marL="17780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7pPr>
      <a:lvl8pPr marL="22352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8pPr>
      <a:lvl9pPr marL="26924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0" tIns="0" rIns="0" bIns="0" anchor="ctr" anchorCtr="0"/>
          <a:lstStyle/>
          <a:p>
            <a:pPr eaLnBrk="1" hangingPunct="1"/>
            <a:r>
              <a:rPr lang="en-IE" sz="3000" smtClean="0"/>
              <a:t>Qualification of the Transfer of the BIPOLAR SV process from ADWIL ADLK 8”</a:t>
            </a:r>
            <a:endParaRPr lang="en-US" sz="30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700213"/>
            <a:ext cx="8569325" cy="4321175"/>
          </a:xfrm>
        </p:spPr>
        <p:txBody>
          <a:bodyPr/>
          <a:lstStyle/>
          <a:p>
            <a:r>
              <a:rPr lang="en-IE" dirty="0" smtClean="0"/>
              <a:t>Qualification of the </a:t>
            </a:r>
            <a:r>
              <a:rPr lang="en-IE" sz="2400" dirty="0" smtClean="0"/>
              <a:t>BIPOLAR SV</a:t>
            </a:r>
            <a:r>
              <a:rPr lang="en-IE" dirty="0" smtClean="0"/>
              <a:t> process in ADLK will include Device Level Testing and Product Level Testing.</a:t>
            </a:r>
          </a:p>
          <a:p>
            <a:endParaRPr lang="en-IE" dirty="0" smtClean="0"/>
          </a:p>
          <a:p>
            <a:r>
              <a:rPr lang="en-IE" dirty="0" smtClean="0"/>
              <a:t>Parts to be transferred are:</a:t>
            </a:r>
          </a:p>
          <a:p>
            <a:pPr lvl="1"/>
            <a:r>
              <a:rPr lang="en-IE" dirty="0" smtClean="0"/>
              <a:t>OP297</a:t>
            </a:r>
            <a:endParaRPr lang="en-US" dirty="0" smtClean="0"/>
          </a:p>
          <a:p>
            <a:pPr lvl="1"/>
            <a:r>
              <a:rPr lang="en-IE" dirty="0" smtClean="0"/>
              <a:t>OP497</a:t>
            </a:r>
            <a:endParaRPr lang="en-US" dirty="0" smtClean="0"/>
          </a:p>
          <a:p>
            <a:pPr lvl="1"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IE" sz="2600" dirty="0" smtClean="0"/>
              <a:t>	</a:t>
            </a:r>
            <a:endParaRPr lang="en-IE" dirty="0" smtClean="0"/>
          </a:p>
          <a:p>
            <a:pPr lvl="1">
              <a:buFont typeface="Wingdings" pitchFamily="2" charset="2"/>
              <a:buNone/>
            </a:pPr>
            <a:endParaRPr lang="en-IE" dirty="0" smtClean="0"/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smtClean="0"/>
              <a:t>Overview of Qualification</a:t>
            </a:r>
            <a:endParaRPr lang="en-US" smtClean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571500"/>
            <a:ext cx="8593137" cy="914400"/>
          </a:xfrm>
        </p:spPr>
        <p:txBody>
          <a:bodyPr/>
          <a:lstStyle/>
          <a:p>
            <a:pPr algn="ctr"/>
            <a:r>
              <a:rPr lang="en-IE" sz="2400" smtClean="0"/>
              <a:t>OP297 Product Level Qualification Plan</a:t>
            </a:r>
            <a:endParaRPr lang="en-US" sz="2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214438"/>
            <a:ext cx="8593137" cy="5286375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sz="800" smtClean="0">
                <a:solidFill>
                  <a:srgbClr val="000000"/>
                </a:solidFill>
                <a:cs typeface="Times New Roman" pitchFamily="18" charset="0"/>
              </a:rPr>
              <a:t>Qualification will be performed per Analog Devices specification ADI-0012. ADI0012 is the procedure for qualification for New or Revised Processes or Products. The Qualification Report will be available after completion, upon request.</a:t>
            </a:r>
            <a:endParaRPr lang="en-US" sz="800" smtClean="0"/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sz="800" smtClean="0">
                <a:solidFill>
                  <a:srgbClr val="000000"/>
                </a:solidFill>
                <a:cs typeface="Times New Roman" pitchFamily="18" charset="0"/>
              </a:rPr>
              <a:t>	Sample size typically 77/lot </a:t>
            </a:r>
            <a:endParaRPr lang="en-US" sz="800" smtClean="0"/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sz="80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IE" sz="800" b="0" baseline="30000" smtClean="0"/>
              <a:t> 1 </a:t>
            </a:r>
            <a:r>
              <a:rPr lang="en-US" sz="800" smtClean="0">
                <a:solidFill>
                  <a:srgbClr val="000000"/>
                </a:solidFill>
                <a:cs typeface="Times New Roman" pitchFamily="18" charset="0"/>
              </a:rPr>
              <a:t>Preconditioned Per JEDEC/IPC J-STD-020</a:t>
            </a:r>
            <a:endParaRPr lang="en-US" sz="800" smtClean="0"/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IE" sz="1800" smtClean="0"/>
          </a:p>
          <a:p>
            <a:pPr>
              <a:lnSpc>
                <a:spcPct val="70000"/>
              </a:lnSpc>
            </a:pPr>
            <a:endParaRPr lang="en-US" sz="180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57188" y="1928813"/>
          <a:ext cx="8286750" cy="3351216"/>
        </p:xfrm>
        <a:graphic>
          <a:graphicData uri="http://schemas.openxmlformats.org/drawingml/2006/table">
            <a:tbl>
              <a:tblPr/>
              <a:tblGrid>
                <a:gridCol w="1500187"/>
                <a:gridCol w="2527300"/>
                <a:gridCol w="3163888"/>
                <a:gridCol w="1095375"/>
              </a:tblGrid>
              <a:tr h="23812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OP297 Qualification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EST 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Standard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ONDITIONS 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Quantities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High Temperature Operating Life</a:t>
                      </a:r>
                      <a:r>
                        <a:rPr kumimoji="0" lang="en-IE" sz="1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JEDEC </a:t>
                      </a: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JESD22-A108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1000hrs @ 125C biased</a:t>
                      </a: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1x77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Early Life Failure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JEDEC </a:t>
                      </a: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JESD22-A108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48hrs @125C biased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1x667</a:t>
                      </a: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Highly Accelerated Stress Test (HAST)</a:t>
                      </a:r>
                      <a:r>
                        <a:rPr kumimoji="0" lang="en-IE" sz="1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JEDEC </a:t>
                      </a: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JESD22-A110 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96hrs @ 85%RH 131C biased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3x77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Temperature Cycle</a:t>
                      </a:r>
                      <a:r>
                        <a:rPr kumimoji="0" lang="en-IE" sz="1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JEDEC </a:t>
                      </a: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JESD22-A104 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500cycles -65C/+150C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1x77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Autoclave</a:t>
                      </a:r>
                      <a:r>
                        <a:rPr kumimoji="0" lang="en-IE" sz="1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JEDEC </a:t>
                      </a: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JESD22-A102 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96hrs @ 100%RH 121C unbiased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1x77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High Temperature Storage 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JEDEC </a:t>
                      </a: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JESD22-A103 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1000hrs @ 150C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Substitute Data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Latch-Up 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JEDEC Standard 78 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+25C Biased single duration 100/99mA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1x6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Electrostatic Discharge</a:t>
                      </a: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Human Body Model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ESD Association </a:t>
                      </a: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STM5.1-2001 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Std Sample 1 Zap per polarity p/f 1000V/999V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1x24*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Electrostatic Discharge </a:t>
                      </a: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Field-Induced Charged Device Model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ESD Association </a:t>
                      </a: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STM5.3.1-1999 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All pins 3 zaps per polarity p/f 500V/499V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1x18*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8625" y="6072188"/>
            <a:ext cx="79295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IE" sz="1200" b="0" dirty="0"/>
              <a:t>*ESD HBM &amp; FICDM will meet existing product process requirements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571500"/>
            <a:ext cx="8593137" cy="914400"/>
          </a:xfrm>
        </p:spPr>
        <p:txBody>
          <a:bodyPr/>
          <a:lstStyle/>
          <a:p>
            <a:pPr algn="ctr"/>
            <a:r>
              <a:rPr lang="en-IE" sz="2400" smtClean="0"/>
              <a:t>OP497 Product Level Qualification Plan</a:t>
            </a:r>
            <a:endParaRPr lang="en-US" sz="24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214438"/>
            <a:ext cx="8593137" cy="5286375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sz="800" smtClean="0">
                <a:solidFill>
                  <a:srgbClr val="000000"/>
                </a:solidFill>
                <a:cs typeface="Times New Roman" pitchFamily="18" charset="0"/>
              </a:rPr>
              <a:t>Qualification will be performed per Analog Devices specification ADI-0012. ADI0012 is the procedure for qualification for New or Revised Processes or Products. The Qualification Report will be available after completion, upon request.</a:t>
            </a:r>
            <a:endParaRPr lang="en-US" sz="800" smtClean="0"/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sz="800" smtClean="0">
                <a:solidFill>
                  <a:srgbClr val="000000"/>
                </a:solidFill>
                <a:cs typeface="Times New Roman" pitchFamily="18" charset="0"/>
              </a:rPr>
              <a:t>	Sample size typically 77/lot </a:t>
            </a:r>
            <a:endParaRPr lang="en-US" sz="800" smtClean="0"/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sz="80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IE" sz="800" b="0" baseline="30000" smtClean="0"/>
              <a:t> 1 </a:t>
            </a:r>
            <a:r>
              <a:rPr lang="en-US" sz="800" smtClean="0">
                <a:solidFill>
                  <a:srgbClr val="000000"/>
                </a:solidFill>
                <a:cs typeface="Times New Roman" pitchFamily="18" charset="0"/>
              </a:rPr>
              <a:t>Preconditioned Per JEDEC/IPC J-STD-020</a:t>
            </a:r>
            <a:endParaRPr lang="en-US" sz="800" smtClean="0"/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IE" sz="1800" smtClean="0"/>
          </a:p>
          <a:p>
            <a:pPr>
              <a:lnSpc>
                <a:spcPct val="70000"/>
              </a:lnSpc>
            </a:pPr>
            <a:endParaRPr lang="en-US" sz="180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57188" y="1928813"/>
          <a:ext cx="8286750" cy="3351216"/>
        </p:xfrm>
        <a:graphic>
          <a:graphicData uri="http://schemas.openxmlformats.org/drawingml/2006/table">
            <a:tbl>
              <a:tblPr/>
              <a:tblGrid>
                <a:gridCol w="1500187"/>
                <a:gridCol w="2527300"/>
                <a:gridCol w="3163888"/>
                <a:gridCol w="1095375"/>
              </a:tblGrid>
              <a:tr h="23812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OP497 Qualification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EST 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Standard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ONDITIONS 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Quantities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High Temperature Operating Life</a:t>
                      </a:r>
                      <a:r>
                        <a:rPr kumimoji="0" lang="en-IE" sz="1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JEDEC </a:t>
                      </a: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JESD22-A108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1000hrs @ 125C biased</a:t>
                      </a: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Substitute Data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Early Life Failure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JEDEC </a:t>
                      </a: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JESD22-A108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48hrs @125C biased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Substitute Data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Highly Accelerated Stress Test (HAST)</a:t>
                      </a:r>
                      <a:r>
                        <a:rPr kumimoji="0" lang="en-IE" sz="1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JEDEC </a:t>
                      </a: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JESD22-A110 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96hrs @ 85%RH 131C biased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Substitute Data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Temperature Cycle</a:t>
                      </a:r>
                      <a:r>
                        <a:rPr kumimoji="0" lang="en-IE" sz="1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JEDEC </a:t>
                      </a: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JESD22-A104 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500cycles -65C/+150C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Substitute Data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Autoclave</a:t>
                      </a:r>
                      <a:r>
                        <a:rPr kumimoji="0" lang="en-IE" sz="1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JEDEC </a:t>
                      </a: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JESD22-A102 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96hrs @ 100%RH 121C unbiased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Substitute Data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High Temperature Storage 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JEDEC </a:t>
                      </a: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JESD22-A103 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1000hrs @ 150C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Substitute Data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Latch-Up 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JEDEC Standard 78 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+25C Biased single duration 100/99mA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1x6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Electrostatic Discharge</a:t>
                      </a: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Human Body Model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ESD Association </a:t>
                      </a: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STM5.1-2001 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Std Sample 1 Zap per polarity p/f 1000V/999V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1x24*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Electrostatic Discharge </a:t>
                      </a: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Field-Induced Charged Device Model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ESD Association </a:t>
                      </a: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STM5.3.1-1999 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All pins 3 zaps per polarity p/f 500V/499V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1x18*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722" marR="537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8625" y="6072188"/>
            <a:ext cx="79295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IE" sz="1200" b="0" dirty="0"/>
              <a:t>*ESD HBM &amp; FICDM will meet existing product process requirements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ITemplate">
  <a:themeElements>
    <a:clrScheme name="ADITemplate 3">
      <a:dk1>
        <a:srgbClr val="000000"/>
      </a:dk1>
      <a:lt1>
        <a:srgbClr val="FFFFFF"/>
      </a:lt1>
      <a:dk2>
        <a:srgbClr val="38579B"/>
      </a:dk2>
      <a:lt2>
        <a:srgbClr val="969696"/>
      </a:lt2>
      <a:accent1>
        <a:srgbClr val="FFCC00"/>
      </a:accent1>
      <a:accent2>
        <a:srgbClr val="28AE4E"/>
      </a:accent2>
      <a:accent3>
        <a:srgbClr val="FFFFFF"/>
      </a:accent3>
      <a:accent4>
        <a:srgbClr val="000000"/>
      </a:accent4>
      <a:accent5>
        <a:srgbClr val="FFE2AA"/>
      </a:accent5>
      <a:accent6>
        <a:srgbClr val="239D46"/>
      </a:accent6>
      <a:hlink>
        <a:srgbClr val="8B1174"/>
      </a:hlink>
      <a:folHlink>
        <a:srgbClr val="FF8C00"/>
      </a:folHlink>
    </a:clrScheme>
    <a:fontScheme name="ADI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DITemplate 1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ITemplate 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ITemplate 3">
        <a:dk1>
          <a:srgbClr val="000000"/>
        </a:dk1>
        <a:lt1>
          <a:srgbClr val="FFFFFF"/>
        </a:lt1>
        <a:dk2>
          <a:srgbClr val="38579B"/>
        </a:dk2>
        <a:lt2>
          <a:srgbClr val="969696"/>
        </a:lt2>
        <a:accent1>
          <a:srgbClr val="FFCC00"/>
        </a:accent1>
        <a:accent2>
          <a:srgbClr val="28AE4E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39D46"/>
        </a:accent6>
        <a:hlink>
          <a:srgbClr val="8B1174"/>
        </a:hlink>
        <a:folHlink>
          <a:srgbClr val="FF8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ADITemplate</Template>
  <TotalTime>6209</TotalTime>
  <Words>398</Words>
  <PresentationFormat>On-screen Show (4:3)</PresentationFormat>
  <Paragraphs>100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ADITemplate</vt:lpstr>
      <vt:lpstr>Qualification of the Transfer of the BIPOLAR SV process from ADWIL ADLK 8”</vt:lpstr>
      <vt:lpstr>Overview of Qualification</vt:lpstr>
      <vt:lpstr>OP297 Product Level Qualification Plan</vt:lpstr>
      <vt:lpstr>OP497 Product Level Qualification Plan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Sensitivities For Reliable Operation Of Electrically Trimmed Poly Fuses</dc:title>
  <dc:creator>Downey, Fergus</dc:creator>
  <cp:lastModifiedBy>mmcsherry</cp:lastModifiedBy>
  <cp:revision>174</cp:revision>
  <dcterms:modified xsi:type="dcterms:W3CDTF">2010-07-28T10:15:14Z</dcterms:modified>
</cp:coreProperties>
</file>