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346" r:id="rId2"/>
    <p:sldId id="347" r:id="rId3"/>
    <p:sldId id="350" r:id="rId4"/>
    <p:sldId id="353" r:id="rId5"/>
  </p:sldIdLst>
  <p:sldSz cx="9144000" cy="6858000" type="screen4x3"/>
  <p:notesSz cx="6797675" cy="992822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FF"/>
    <a:srgbClr val="FF99FF"/>
    <a:srgbClr val="00FF00"/>
    <a:srgbClr val="006600"/>
    <a:srgbClr val="FFFF00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1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49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9A12220E-F5C4-41FF-BAA0-50A434DA72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noFill/>
          <a:ln/>
        </p:spPr>
      </p:sp>
      <p:sp>
        <p:nvSpPr>
          <p:cNvPr id="133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noFill/>
          <a:ln/>
        </p:spPr>
      </p:sp>
      <p:sp>
        <p:nvSpPr>
          <p:cNvPr id="1536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noFill/>
          <a:ln/>
        </p:spPr>
      </p:sp>
      <p:sp>
        <p:nvSpPr>
          <p:cNvPr id="1741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iconb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295400"/>
            <a:ext cx="5210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wafer shad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62288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Bottomseg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5" y="5641975"/>
            <a:ext cx="91408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84450" y="762000"/>
            <a:ext cx="6288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>
                <a:latin typeface="Arial Narrow" pitchFamily="34" charset="0"/>
              </a:rPr>
              <a:t>The World Leader in High Performance Signal Processing Solutions</a:t>
            </a:r>
            <a:endParaRPr lang="en-GB" sz="1600">
              <a:latin typeface="Arial Narrow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2844800" y="1219200"/>
            <a:ext cx="6027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65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3716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  <a:ln>
            <a:noFill/>
          </a:ln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style.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52DB-E406-4341-9B52-C4C72CCB2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547688"/>
            <a:ext cx="2147888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547688"/>
            <a:ext cx="62928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5C03F-31A1-458F-94D8-C606027CF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6590-96E6-406E-8D30-2E9A46A1C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54CE9-AEC0-4B03-979D-D5116F991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A4E1-C748-4367-BDC8-09C8B334B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4BE12-C737-4734-A725-6DF0134F5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35652-5CC7-41E8-8318-44D5B7588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1A4E-7A2B-48D5-BFF6-8A8052016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40128-C2E4-4EE0-B528-803A8E15C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9EA0E-06F4-43B7-93A2-596217A43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14144-F2F9-476C-B559-3C622AADE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6350"/>
            <a:ext cx="9144000" cy="415925"/>
            <a:chOff x="0" y="-4"/>
            <a:chExt cx="5760" cy="262"/>
          </a:xfrm>
        </p:grpSpPr>
        <p:sp>
          <p:nvSpPr>
            <p:cNvPr id="235523" name="Rectangle 3"/>
            <p:cNvSpPr>
              <a:spLocks noChangeArrowheads="1"/>
            </p:cNvSpPr>
            <p:nvPr/>
          </p:nvSpPr>
          <p:spPr bwMode="auto">
            <a:xfrm>
              <a:off x="0" y="-1"/>
              <a:ext cx="1248" cy="25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4" name="Rectangle 4"/>
            <p:cNvSpPr>
              <a:spLocks noChangeArrowheads="1"/>
            </p:cNvSpPr>
            <p:nvPr/>
          </p:nvSpPr>
          <p:spPr bwMode="auto">
            <a:xfrm>
              <a:off x="4512" y="-1"/>
              <a:ext cx="1248" cy="25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tint val="0"/>
                    <a:invGamma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5" name="Picture 5" descr="PPTiconbarY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239" y="-4"/>
              <a:ext cx="328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7" name="Picture 6" descr="ADI Logo2"/>
          <p:cNvPicPr preferRelativeResize="0"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75600" y="6503988"/>
            <a:ext cx="914400" cy="271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547688"/>
            <a:ext cx="8593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600200"/>
            <a:ext cx="8593138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88113"/>
            <a:ext cx="45720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3050" y="64897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9548FD0A-E65B-4BA3-99E5-77C30D716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31" name="Line 11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0" tIns="0" rIns="0" bIns="0" anchor="ctr" anchorCtr="0"/>
          <a:lstStyle/>
          <a:p>
            <a:pPr eaLnBrk="1" hangingPunct="1"/>
            <a:r>
              <a:rPr lang="en-IE" sz="3000" smtClean="0"/>
              <a:t>Qualification of the Transfer of the BIPOLAR SV process from ADWIL ADLK 8”</a:t>
            </a:r>
            <a:endParaRPr lang="en-US" sz="30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569325" cy="4321175"/>
          </a:xfrm>
        </p:spPr>
        <p:txBody>
          <a:bodyPr/>
          <a:lstStyle/>
          <a:p>
            <a:r>
              <a:rPr lang="en-IE" dirty="0" smtClean="0"/>
              <a:t>Qualification of the </a:t>
            </a:r>
            <a:r>
              <a:rPr lang="en-IE" sz="2400" dirty="0" smtClean="0"/>
              <a:t>BIPOLAR SV</a:t>
            </a:r>
            <a:r>
              <a:rPr lang="en-IE" dirty="0" smtClean="0"/>
              <a:t> process in ADLK will include Device Level Testing and Product Level Testing.</a:t>
            </a:r>
          </a:p>
          <a:p>
            <a:endParaRPr lang="en-IE" dirty="0" smtClean="0"/>
          </a:p>
          <a:p>
            <a:r>
              <a:rPr lang="en-IE" dirty="0" smtClean="0"/>
              <a:t>Parts to be transferred are:</a:t>
            </a:r>
          </a:p>
          <a:p>
            <a:pPr lvl="1"/>
            <a:r>
              <a:rPr lang="en-IE" dirty="0" smtClean="0"/>
              <a:t>OP297</a:t>
            </a:r>
            <a:endParaRPr lang="en-US" dirty="0" smtClean="0"/>
          </a:p>
          <a:p>
            <a:pPr lvl="1"/>
            <a:r>
              <a:rPr lang="en-IE" dirty="0" smtClean="0"/>
              <a:t>OP497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IE" sz="2600" dirty="0" smtClean="0"/>
              <a:t>	</a:t>
            </a:r>
            <a:endParaRPr lang="en-IE" dirty="0" smtClean="0"/>
          </a:p>
          <a:p>
            <a:pPr lvl="1">
              <a:buFont typeface="Wingdings" pitchFamily="2" charset="2"/>
              <a:buNone/>
            </a:pPr>
            <a:endParaRPr lang="en-IE" dirty="0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mtClean="0"/>
              <a:t>Overview of Qualification</a:t>
            </a:r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8593137" cy="914400"/>
          </a:xfrm>
        </p:spPr>
        <p:txBody>
          <a:bodyPr/>
          <a:lstStyle/>
          <a:p>
            <a:pPr algn="ctr"/>
            <a:r>
              <a:rPr lang="en-IE" sz="2400" smtClean="0"/>
              <a:t>OP297 Product Level Qualification Plan</a:t>
            </a:r>
            <a:endParaRPr lang="en-US" sz="2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14438"/>
            <a:ext cx="8593137" cy="528637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800" smtClean="0">
                <a:solidFill>
                  <a:srgbClr val="000000"/>
                </a:solidFill>
                <a:cs typeface="Times New Roman" pitchFamily="18" charset="0"/>
              </a:rPr>
              <a:t>Qualification will be performed per Analog Devices specification ADI-0012. ADI0012 is the procedure for qualification for New or Revised Processes or Products. The Qualification Report will be available after completion, upon request.</a:t>
            </a:r>
            <a:endParaRPr lang="en-US" sz="80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800" smtClean="0">
                <a:solidFill>
                  <a:srgbClr val="000000"/>
                </a:solidFill>
                <a:cs typeface="Times New Roman" pitchFamily="18" charset="0"/>
              </a:rPr>
              <a:t>	Sample size typically 77/lot </a:t>
            </a:r>
            <a:endParaRPr lang="en-US" sz="80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80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IE" sz="800" b="0" baseline="30000" smtClean="0"/>
              <a:t> 1 </a:t>
            </a:r>
            <a:r>
              <a:rPr lang="en-US" sz="800" smtClean="0">
                <a:solidFill>
                  <a:srgbClr val="000000"/>
                </a:solidFill>
                <a:cs typeface="Times New Roman" pitchFamily="18" charset="0"/>
              </a:rPr>
              <a:t>Preconditioned Per JEDEC/IPC J-STD-020</a:t>
            </a:r>
            <a:endParaRPr lang="en-US" sz="800" smtClean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IE" sz="1800" smtClean="0"/>
          </a:p>
          <a:p>
            <a:pPr>
              <a:lnSpc>
                <a:spcPct val="70000"/>
              </a:lnSpc>
            </a:pPr>
            <a:endParaRPr lang="en-US" sz="18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8" y="1928813"/>
          <a:ext cx="8286750" cy="3351216"/>
        </p:xfrm>
        <a:graphic>
          <a:graphicData uri="http://schemas.openxmlformats.org/drawingml/2006/table">
            <a:tbl>
              <a:tblPr/>
              <a:tblGrid>
                <a:gridCol w="1500187"/>
                <a:gridCol w="2527300"/>
                <a:gridCol w="3163888"/>
                <a:gridCol w="1095375"/>
              </a:tblGrid>
              <a:tr h="2381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OP297 Qualification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EST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Standard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ONDITIONS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Quantities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 Temperature Operating Life</a:t>
                      </a:r>
                      <a:r>
                        <a:rPr kumimoji="0" lang="en-IE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1000hrs @ 125C biased</a:t>
                      </a: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Early Life Failure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48hrs @125C biased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1x667</a:t>
                      </a: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Highly Accelerated Stress Test (HAST)</a:t>
                      </a:r>
                      <a:r>
                        <a:rPr kumimoji="0" lang="en-IE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JESD22-A110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96hrs @ 85%RH 131C biased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3x77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Temperature Cycle</a:t>
                      </a:r>
                      <a:r>
                        <a:rPr kumimoji="0" lang="en-IE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JESD22-A104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500cycles -65C/+150C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Autoclave</a:t>
                      </a:r>
                      <a:r>
                        <a:rPr kumimoji="0" lang="en-IE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JESD22-A102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96hrs @ 100%RH 121C unbiased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 Temperature Storage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JESD22-A103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1000hrs @ 150C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Substitute Data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Latch-Up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Standard 78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+25C Biased single duration 100/99mA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Electrostatic Discharge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Human Body Model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ESD Association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STM5.1-2001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Std Sample 1 Zap per polarity p/f 1000V/999V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1x24*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Electrostatic Discharge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Field-Induced Charged Device Model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ESD Association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STM5.3.1-1999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All pins 3 zaps per polarity p/f 500V/499V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1x18*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6072188"/>
            <a:ext cx="7929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IE" sz="1200" b="0" dirty="0"/>
              <a:t>*ESD HBM &amp; FICDM will meet existing product process requirements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8593137" cy="914400"/>
          </a:xfrm>
        </p:spPr>
        <p:txBody>
          <a:bodyPr/>
          <a:lstStyle/>
          <a:p>
            <a:pPr algn="ctr"/>
            <a:r>
              <a:rPr lang="en-IE" sz="2400" smtClean="0"/>
              <a:t>OP497 Product Level Qualification Plan</a:t>
            </a:r>
            <a:endParaRPr lang="en-US" sz="2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14438"/>
            <a:ext cx="8593137" cy="528637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800" smtClean="0">
                <a:solidFill>
                  <a:srgbClr val="000000"/>
                </a:solidFill>
                <a:cs typeface="Times New Roman" pitchFamily="18" charset="0"/>
              </a:rPr>
              <a:t>Qualification will be performed per Analog Devices specification ADI-0012. ADI0012 is the procedure for qualification for New or Revised Processes or Products. The Qualification Report will be available after completion, upon request.</a:t>
            </a:r>
            <a:endParaRPr lang="en-US" sz="80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800" smtClean="0">
                <a:solidFill>
                  <a:srgbClr val="000000"/>
                </a:solidFill>
                <a:cs typeface="Times New Roman" pitchFamily="18" charset="0"/>
              </a:rPr>
              <a:t>	Sample size typically 77/lot </a:t>
            </a:r>
            <a:endParaRPr lang="en-US" sz="80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80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IE" sz="800" b="0" baseline="30000" smtClean="0"/>
              <a:t> 1 </a:t>
            </a:r>
            <a:r>
              <a:rPr lang="en-US" sz="800" smtClean="0">
                <a:solidFill>
                  <a:srgbClr val="000000"/>
                </a:solidFill>
                <a:cs typeface="Times New Roman" pitchFamily="18" charset="0"/>
              </a:rPr>
              <a:t>Preconditioned Per JEDEC/IPC J-STD-020</a:t>
            </a:r>
            <a:endParaRPr lang="en-US" sz="800" smtClean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IE" sz="1800" smtClean="0"/>
          </a:p>
          <a:p>
            <a:pPr>
              <a:lnSpc>
                <a:spcPct val="70000"/>
              </a:lnSpc>
            </a:pPr>
            <a:endParaRPr lang="en-US" sz="18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8" y="1928813"/>
          <a:ext cx="8286750" cy="3351216"/>
        </p:xfrm>
        <a:graphic>
          <a:graphicData uri="http://schemas.openxmlformats.org/drawingml/2006/table">
            <a:tbl>
              <a:tblPr/>
              <a:tblGrid>
                <a:gridCol w="1500187"/>
                <a:gridCol w="2527300"/>
                <a:gridCol w="3163888"/>
                <a:gridCol w="1095375"/>
              </a:tblGrid>
              <a:tr h="2381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OP497 Qualification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EST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Standard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ONDITIONS 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Quantities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 Temperature Operating Life</a:t>
                      </a:r>
                      <a:r>
                        <a:rPr kumimoji="0" lang="en-IE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1000hrs @ 125C biased</a:t>
                      </a: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Substitute Data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Early Life Failure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48hrs @125C biased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Substitute Data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Highly Accelerated Stress Test (HAST)</a:t>
                      </a:r>
                      <a:r>
                        <a:rPr kumimoji="0" lang="en-IE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JESD22-A110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96hrs @ 85%RH 131C biased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Substitute Data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Temperature Cycle</a:t>
                      </a:r>
                      <a:r>
                        <a:rPr kumimoji="0" lang="en-IE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JESD22-A104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500cycles -65C/+150C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Substitute Data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Autoclave</a:t>
                      </a:r>
                      <a:r>
                        <a:rPr kumimoji="0" lang="en-IE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JESD22-A102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96hrs @ 100%RH 121C unbiased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Substitute Data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 Temperature Storage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JESD22-A103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1000hrs @ 150C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Substitute Data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Latch-Up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JEDEC Standard 78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+25C Biased single duration 100/99mA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Electrostatic Discharge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Human Body Model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ESD Association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STM5.1-2001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Std Sample 1 Zap per polarity p/f 1000V/999V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1x24*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Electrostatic Discharge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Field-Induced Charged Device Model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ESD Association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STM5.3.1-1999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All pins 3 zaps per polarity p/f 500V/499V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1x18*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722" marR="537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6072188"/>
            <a:ext cx="7929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IE" sz="1200" b="0" dirty="0"/>
              <a:t>*ESD HBM &amp; FICDM will meet existing product process requirements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ADITemplate</Template>
  <TotalTime>6209</TotalTime>
  <Words>398</Words>
  <PresentationFormat>On-screen Show (4:3)</PresentationFormat>
  <Paragraphs>100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ADITemplate</vt:lpstr>
      <vt:lpstr>Qualification of the Transfer of the BIPOLAR SV process from ADWIL ADLK 8”</vt:lpstr>
      <vt:lpstr>Overview of Qualification</vt:lpstr>
      <vt:lpstr>OP297 Product Level Qualification Plan</vt:lpstr>
      <vt:lpstr>OP497 Product Level Qualification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Sensitivities For Reliable Operation Of Electrically Trimmed Poly Fuses</dc:title>
  <dc:creator>Downey, Fergus</dc:creator>
  <cp:lastModifiedBy>mmcsherry</cp:lastModifiedBy>
  <cp:revision>174</cp:revision>
  <dcterms:modified xsi:type="dcterms:W3CDTF">2010-07-28T10:15:14Z</dcterms:modified>
</cp:coreProperties>
</file>