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8" r:id="rId4"/>
  </p:sldMasterIdLst>
  <p:notesMasterIdLst>
    <p:notesMasterId r:id="rId35"/>
  </p:notesMasterIdLst>
  <p:handoutMasterIdLst>
    <p:handoutMasterId r:id="rId36"/>
  </p:handoutMasterIdLst>
  <p:sldIdLst>
    <p:sldId id="349" r:id="rId5"/>
    <p:sldId id="357" r:id="rId6"/>
    <p:sldId id="325" r:id="rId7"/>
    <p:sldId id="361" r:id="rId8"/>
    <p:sldId id="341" r:id="rId9"/>
    <p:sldId id="3412" r:id="rId10"/>
    <p:sldId id="342" r:id="rId11"/>
    <p:sldId id="343" r:id="rId12"/>
    <p:sldId id="344" r:id="rId13"/>
    <p:sldId id="334" r:id="rId14"/>
    <p:sldId id="3411" r:id="rId15"/>
    <p:sldId id="3410" r:id="rId16"/>
    <p:sldId id="336" r:id="rId17"/>
    <p:sldId id="337" r:id="rId18"/>
    <p:sldId id="338" r:id="rId19"/>
    <p:sldId id="347" r:id="rId20"/>
    <p:sldId id="356" r:id="rId21"/>
    <p:sldId id="3413" r:id="rId22"/>
    <p:sldId id="351" r:id="rId23"/>
    <p:sldId id="352" r:id="rId24"/>
    <p:sldId id="345" r:id="rId25"/>
    <p:sldId id="350" r:id="rId26"/>
    <p:sldId id="353" r:id="rId27"/>
    <p:sldId id="3415" r:id="rId28"/>
    <p:sldId id="3404" r:id="rId29"/>
    <p:sldId id="3405" r:id="rId30"/>
    <p:sldId id="3406" r:id="rId31"/>
    <p:sldId id="3408" r:id="rId32"/>
    <p:sldId id="3414" r:id="rId33"/>
    <p:sldId id="3416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9"/>
    <a:srgbClr val="FF8E2F"/>
    <a:srgbClr val="660066"/>
    <a:srgbClr val="0000FF"/>
    <a:srgbClr val="0075BB"/>
    <a:srgbClr val="BFE1A7"/>
    <a:srgbClr val="E8F3FA"/>
    <a:srgbClr val="CC3300"/>
    <a:srgbClr val="ED1FC6"/>
    <a:srgbClr val="FF8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97BE4-9EDD-44C1-A751-8F14EA9F9DF5}" v="51" dt="2024-06-17T23:31:56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6357" autoAdjust="0"/>
  </p:normalViewPr>
  <p:slideViewPr>
    <p:cSldViewPr>
      <p:cViewPr varScale="1">
        <p:scale>
          <a:sx n="156" d="100"/>
          <a:sy n="156" d="100"/>
        </p:scale>
        <p:origin x="534" y="186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70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C2C17D-CB53-4E46-BFD9-089B5E8766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C7869-D5BD-4156-916A-D670E8548B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881C53-8777-49F4-8B17-1F38AFEF1E2C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C543A-D2BE-46EF-BA40-A4F3586D12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AD5F1-1744-4122-BC03-9A789CEC2A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04FD25-68CA-4E96-9AE3-FBA988D15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3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9C492E-B20D-4DD8-AD4D-3D3BC54FCFC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051E4D-7E57-413A-8720-4F166BDFA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6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6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0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68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F8DD8-399B-4763-BDFE-C1CC5FEE0C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i="1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92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9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1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7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7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5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0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3346704"/>
            <a:ext cx="11430000" cy="8531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800" baseline="0">
                <a:latin typeface="+mn-lt"/>
              </a:defRPr>
            </a:lvl1pPr>
          </a:lstStyle>
          <a:p>
            <a:pPr lvl="0"/>
            <a:r>
              <a:rPr lang="en-US" dirty="0"/>
              <a:t>&lt;Target Market&gt;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600" y="302437"/>
            <a:ext cx="11493500" cy="2770632"/>
          </a:xfrm>
          <a:noFill/>
        </p:spPr>
        <p:txBody>
          <a:bodyPr lIns="0" tIns="0" rIns="0" bIns="0" anchor="t">
            <a:noAutofit/>
          </a:bodyPr>
          <a:lstStyle>
            <a:lvl1pPr>
              <a:lnSpc>
                <a:spcPts val="6600"/>
              </a:lnSpc>
              <a:defRPr lang="en-US" sz="66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&lt;Signal Chain Title&gt; </a:t>
            </a:r>
            <a:br>
              <a:rPr lang="en-US" dirty="0"/>
            </a:br>
            <a:r>
              <a:rPr lang="en-US" dirty="0"/>
              <a:t>Signal Chain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890CC4-9218-8842-9974-B807EE533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091" y="6455325"/>
            <a:ext cx="5913438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rtl="0">
              <a:defRPr sz="1000" i="1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©2019 Analog Devices, Inc. All rights reserved</a:t>
            </a:r>
            <a:r>
              <a:rPr lang="en-US" dirty="0"/>
              <a:t>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888657-477C-9F45-BE30-59D38C931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1198"/>
            <a:ext cx="650644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ial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7472" y="4584192"/>
            <a:ext cx="5913437" cy="13975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342900" indent="-342900">
              <a:buNone/>
              <a:defRPr lang="en-US" sz="1800" i="0" kern="1200" cap="non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/>
              <a:t>Click To Add Presenter</a:t>
            </a:r>
          </a:p>
        </p:txBody>
      </p:sp>
      <p:sp>
        <p:nvSpPr>
          <p:cNvPr id="1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347472" y="838200"/>
            <a:ext cx="5565966" cy="3647122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5400" i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6493F-ABAB-D244-B8F4-D7FB3E372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268940"/>
            <a:ext cx="2588042" cy="1039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D93C4-BA43-B749-A3AB-314535C186CC}"/>
              </a:ext>
            </a:extLst>
          </p:cNvPr>
          <p:cNvSpPr txBox="1"/>
          <p:nvPr userDrawn="1"/>
        </p:nvSpPr>
        <p:spPr>
          <a:xfrm>
            <a:off x="9300117" y="4125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Lucida Grande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DA7408-8793-8F43-B452-FCE09CDC4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1198"/>
            <a:ext cx="650644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CE67A1-BA7F-A74E-B5D7-615746DEEC2B}" type="slidenum">
              <a:rPr lang="en-US" b="0" smtClean="0"/>
              <a:pPr>
                <a:defRPr/>
              </a:pPr>
              <a:t>‹#›</a:t>
            </a:fld>
            <a:r>
              <a:rPr lang="en-US" b="0"/>
              <a:t> </a:t>
            </a:r>
            <a:r>
              <a:rPr lang="en-US" sz="1600" b="0" i="1" normalizeH="1" baseline="-11000"/>
              <a:t>//</a:t>
            </a:r>
            <a:endParaRPr lang="en-US" sz="1600" b="0" baseline="-1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8B4E7D-553C-4F4D-B897-215821C2C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091" y="6455325"/>
            <a:ext cx="6910984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rtl="0">
              <a:defRPr lang="en-US" i="0" smtClean="0">
                <a:solidFill>
                  <a:schemeClr val="bg1"/>
                </a:solidFill>
                <a:cs typeface="Arial Black" panose="020B0604020202020204" pitchFamily="34" charset="0"/>
              </a:defRPr>
            </a:lvl1pPr>
          </a:lstStyle>
          <a:p>
            <a:pPr algn="l"/>
            <a:r>
              <a:rPr lang="en-US"/>
              <a:t>Analog Devices Confidential Information—Not for External Distribution. ©2019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2C07C95F-38C2-DA43-8BAF-FC19C586D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25" y="0"/>
            <a:ext cx="10206154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14CEA8-39D5-B447-BF69-4CEC720D7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66800"/>
            <a:ext cx="11493500" cy="4914900"/>
          </a:xfrm>
        </p:spPr>
        <p:txBody>
          <a:bodyPr lIns="0" tIns="0" rIns="0" bIns="0" anchor="ctr" anchorCtr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362FC-E896-AF44-8D21-3FF270D84449}"/>
              </a:ext>
            </a:extLst>
          </p:cNvPr>
          <p:cNvSpPr txBox="1"/>
          <p:nvPr userDrawn="1"/>
        </p:nvSpPr>
        <p:spPr>
          <a:xfrm>
            <a:off x="12056533" y="15578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Lucida Grande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2C084BE-1F7C-ED42-AAF2-B1ECF3A13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1198"/>
            <a:ext cx="650644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30106D-F358-1940-9ED3-2D543D32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091" y="6455325"/>
            <a:ext cx="6910984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rtl="0">
              <a:defRPr lang="en-US" i="0" smtClean="0">
                <a:cs typeface="Arial Black" panose="020B0604020202020204" pitchFamily="34" charset="0"/>
              </a:defRPr>
            </a:lvl1pPr>
          </a:lstStyle>
          <a:p>
            <a:pPr algn="l"/>
            <a:r>
              <a:rPr lang="en-US" dirty="0"/>
              <a:t>Analog Devices Confidential Information—Not for External Distribution. ©2019 Analog Devices,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8962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55600" y="0"/>
            <a:ext cx="10282663" cy="830997"/>
          </a:xfrm>
          <a:prstGeom prst="rect">
            <a:avLst/>
          </a:prstGeom>
          <a:noFill/>
        </p:spPr>
        <p:txBody>
          <a:bodyPr vert="horz" wrap="square" lIns="0" tIns="182880" rIns="0" bIns="91440" rtlCol="0" anchor="t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066800"/>
            <a:ext cx="11493500" cy="4914900"/>
          </a:xfrm>
          <a:prstGeom prst="rect">
            <a:avLst/>
          </a:prstGeom>
        </p:spPr>
        <p:txBody>
          <a:bodyPr vert="horz" lIns="0" tIns="228600" rIns="0" bIns="0" rtlCol="0" anchor="ctr" anchorCtr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78" y="293715"/>
            <a:ext cx="991639" cy="3983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7856486-6D95-4743-8D05-4B7F62BB9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1198"/>
            <a:ext cx="650644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BC59D8-6153-B34E-B7DB-89DA134D8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091" y="6455325"/>
            <a:ext cx="6910984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rtl="0">
              <a:defRPr lang="en-US" i="0" smtClean="0">
                <a:cs typeface="Arial Black" panose="020B0604020202020204" pitchFamily="34" charset="0"/>
              </a:defRPr>
            </a:lvl1pPr>
          </a:lstStyle>
          <a:p>
            <a:pPr algn="l"/>
            <a:r>
              <a:rPr lang="en-US" dirty="0"/>
              <a:t>Analog Devices Confidential Information—Not for External Distribution. ©2019 Analog Devices,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3309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indent="0" algn="l" defTabSz="457200" rtl="0" eaLnBrk="1" latinLnBrk="0" hangingPunct="1"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65000"/>
        <a:buFont typeface="Lucida Grande"/>
        <a:buChar char="►"/>
        <a:defRPr lang="en-US" sz="2000" b="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80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lang="en-US" sz="160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400" kern="1200" dirty="0" smtClean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lang="en-US" sz="1200" kern="1200" baseline="0" dirty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949">
          <p15:clr>
            <a:srgbClr val="F26B43"/>
          </p15:clr>
        </p15:guide>
        <p15:guide id="1" orient="horz" pos="3768">
          <p15:clr>
            <a:srgbClr val="F26B43"/>
          </p15:clr>
        </p15:guide>
        <p15:guide id="2" pos="216">
          <p15:clr>
            <a:srgbClr val="F26B43"/>
          </p15:clr>
        </p15:guide>
        <p15:guide id="3" pos="7464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pos="3725">
          <p15:clr>
            <a:srgbClr val="F26B43"/>
          </p15:clr>
        </p15:guide>
        <p15:guide id="6" orient="horz" pos="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4662.html" TargetMode="External"/><Relationship Id="rId13" Type="http://schemas.openxmlformats.org/officeDocument/2006/relationships/hyperlink" Target="https://www.analog.com/en/products/ltm4650a.html" TargetMode="External"/><Relationship Id="rId18" Type="http://schemas.openxmlformats.org/officeDocument/2006/relationships/hyperlink" Target="https://www.analog.com/en/products/ltm4681.html" TargetMode="External"/><Relationship Id="rId3" Type="http://schemas.openxmlformats.org/officeDocument/2006/relationships/hyperlink" Target="https://www.analog.com/en/products/ltm4647.html" TargetMode="External"/><Relationship Id="rId21" Type="http://schemas.microsoft.com/office/2007/relationships/hdphoto" Target="../media/hdphoto1.wdp"/><Relationship Id="rId7" Type="http://schemas.openxmlformats.org/officeDocument/2006/relationships/hyperlink" Target="http://www.linear.com/product/LTM4676A" TargetMode="External"/><Relationship Id="rId12" Type="http://schemas.openxmlformats.org/officeDocument/2006/relationships/hyperlink" Target="http://www.linear.com/product/LTM4650" TargetMode="External"/><Relationship Id="rId17" Type="http://schemas.openxmlformats.org/officeDocument/2006/relationships/hyperlink" Target="https://www.analog.com/en/products/ltm4700.html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analog.com/en/products/ltm4680.html#product-overview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ear.com/product/LTM4620A" TargetMode="External"/><Relationship Id="rId11" Type="http://schemas.openxmlformats.org/officeDocument/2006/relationships/hyperlink" Target="http://www.linear.com/product/LTM4630A" TargetMode="External"/><Relationship Id="rId5" Type="http://schemas.openxmlformats.org/officeDocument/2006/relationships/hyperlink" Target="http://www.linear.com/product/LTM4620" TargetMode="External"/><Relationship Id="rId15" Type="http://schemas.openxmlformats.org/officeDocument/2006/relationships/hyperlink" Target="https://www.analog.com/en/products/ltm4664.html#product-overview" TargetMode="External"/><Relationship Id="rId10" Type="http://schemas.openxmlformats.org/officeDocument/2006/relationships/hyperlink" Target="http://www.linear.com/product/LTM4630" TargetMode="External"/><Relationship Id="rId19" Type="http://schemas.openxmlformats.org/officeDocument/2006/relationships/slide" Target="slide3.xml"/><Relationship Id="rId4" Type="http://schemas.openxmlformats.org/officeDocument/2006/relationships/hyperlink" Target="https://www.analog.com/en/products/ltm4636.html#product-overview" TargetMode="External"/><Relationship Id="rId9" Type="http://schemas.openxmlformats.org/officeDocument/2006/relationships/hyperlink" Target="http://www.linear.com/product/LTM4677" TargetMode="External"/><Relationship Id="rId14" Type="http://schemas.openxmlformats.org/officeDocument/2006/relationships/hyperlink" Target="https://www.analog.com/en/products/ltm4678.html#product-overview" TargetMode="External"/><Relationship Id="rId2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imintegrated.com/en/products/MAXM15068" TargetMode="External"/><Relationship Id="rId13" Type="http://schemas.openxmlformats.org/officeDocument/2006/relationships/hyperlink" Target="https://www.maximintegrated.com/en/products/MAXM17906" TargetMode="External"/><Relationship Id="rId18" Type="http://schemas.openxmlformats.org/officeDocument/2006/relationships/hyperlink" Target="https://www.maximintegrated.com/en/products/MAXM15063" TargetMode="External"/><Relationship Id="rId26" Type="http://schemas.openxmlformats.org/officeDocument/2006/relationships/hyperlink" Target="https://www.maximintegrated.com/en/products/MAXM17625" TargetMode="External"/><Relationship Id="rId3" Type="http://schemas.openxmlformats.org/officeDocument/2006/relationships/hyperlink" Target="https://www.maximintegrated.com/en/products/MAXM17552" TargetMode="External"/><Relationship Id="rId21" Type="http://schemas.openxmlformats.org/officeDocument/2006/relationships/hyperlink" Target="https://www.maximintegrated.com/en/products/MAXM17903" TargetMode="External"/><Relationship Id="rId7" Type="http://schemas.openxmlformats.org/officeDocument/2006/relationships/hyperlink" Target="https://www.maximintegrated.com/en/products/MAXM17724" TargetMode="External"/><Relationship Id="rId12" Type="http://schemas.openxmlformats.org/officeDocument/2006/relationships/hyperlink" Target="https://www.maximintegrated.com/en/products/MAXM17904" TargetMode="External"/><Relationship Id="rId17" Type="http://schemas.openxmlformats.org/officeDocument/2006/relationships/hyperlink" Target="https://www.maximintegrated.com/en/products/MAXM15062" TargetMode="External"/><Relationship Id="rId25" Type="http://schemas.openxmlformats.org/officeDocument/2006/relationships/hyperlink" Target="https://www.maximintegrated.com/en/products/MAXM38643" TargetMode="External"/><Relationship Id="rId2" Type="http://schemas.openxmlformats.org/officeDocument/2006/relationships/hyperlink" Target="https://www.maximintegrated.com/en/products/MAXM17900" TargetMode="External"/><Relationship Id="rId16" Type="http://schemas.openxmlformats.org/officeDocument/2006/relationships/hyperlink" Target="https://www.maximintegrated.com/en/products/MAXM15467" TargetMode="External"/><Relationship Id="rId20" Type="http://schemas.openxmlformats.org/officeDocument/2006/relationships/hyperlink" Target="https://www.maximintegrated.com/en/products/MAXM17901" TargetMode="Externa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aximintegrated.com/en/products/MAXM17720" TargetMode="External"/><Relationship Id="rId11" Type="http://schemas.openxmlformats.org/officeDocument/2006/relationships/hyperlink" Target="https://www.maximintegrated.com/en/products/MAXM15067" TargetMode="External"/><Relationship Id="rId24" Type="http://schemas.openxmlformats.org/officeDocument/2006/relationships/hyperlink" Target="https://www.maximintegrated.com/en/products/MAXM15464" TargetMode="External"/><Relationship Id="rId5" Type="http://schemas.openxmlformats.org/officeDocument/2006/relationships/hyperlink" Target="https://www.maximintegrated.com/en/products/MAXM17712" TargetMode="External"/><Relationship Id="rId15" Type="http://schemas.openxmlformats.org/officeDocument/2006/relationships/hyperlink" Target="https://www.maximintegrated.com/en/products/MAXM15466" TargetMode="External"/><Relationship Id="rId23" Type="http://schemas.openxmlformats.org/officeDocument/2006/relationships/hyperlink" Target="https://www.maximintegrated.com/en/products/MAXM15463" TargetMode="External"/><Relationship Id="rId28" Type="http://schemas.openxmlformats.org/officeDocument/2006/relationships/slide" Target="slide3.xml"/><Relationship Id="rId10" Type="http://schemas.openxmlformats.org/officeDocument/2006/relationships/hyperlink" Target="https://www.maximintegrated.com/en/products/MAXM15066" TargetMode="External"/><Relationship Id="rId19" Type="http://schemas.openxmlformats.org/officeDocument/2006/relationships/hyperlink" Target="https://www.maximintegrated.com/en/products/MAXM15064" TargetMode="External"/><Relationship Id="rId4" Type="http://schemas.openxmlformats.org/officeDocument/2006/relationships/hyperlink" Target="https://www.maximintegrated.com/en/products/MAXM17532" TargetMode="External"/><Relationship Id="rId9" Type="http://schemas.openxmlformats.org/officeDocument/2006/relationships/hyperlink" Target="https://www.maximintegrated.com/en/products/MAXM15065" TargetMode="External"/><Relationship Id="rId14" Type="http://schemas.openxmlformats.org/officeDocument/2006/relationships/hyperlink" Target="https://www.maximintegrated.com/en/products/MAXM15465" TargetMode="External"/><Relationship Id="rId22" Type="http://schemas.openxmlformats.org/officeDocument/2006/relationships/hyperlink" Target="https://www.maximintegrated.com/en/products/MAXM15462" TargetMode="External"/><Relationship Id="rId27" Type="http://schemas.openxmlformats.org/officeDocument/2006/relationships/hyperlink" Target="https://www.maximintegrated.com/en/products/MAXM17626" TargetMode="External"/><Relationship Id="rId30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imintegrated.com/en/products/MAXM17502" TargetMode="External"/><Relationship Id="rId13" Type="http://schemas.openxmlformats.org/officeDocument/2006/relationships/hyperlink" Target="https://www.maximintegrated.com/en/products/MAXM17634" TargetMode="External"/><Relationship Id="rId18" Type="http://schemas.openxmlformats.org/officeDocument/2006/relationships/hyperlink" Target="https://www.maximintegrated.com/en/products/MAXM17574" TargetMode="External"/><Relationship Id="rId26" Type="http://schemas.openxmlformats.org/officeDocument/2006/relationships/slide" Target="slide3.xml"/><Relationship Id="rId3" Type="http://schemas.openxmlformats.org/officeDocument/2006/relationships/hyperlink" Target="https://www.maximintegrated.com/en/products/MAXM17631" TargetMode="External"/><Relationship Id="rId21" Type="http://schemas.openxmlformats.org/officeDocument/2006/relationships/hyperlink" Target="https://www.maximintegrated.com/en/products/MAXM17536" TargetMode="External"/><Relationship Id="rId7" Type="http://schemas.openxmlformats.org/officeDocument/2006/relationships/hyperlink" Target="https://www.maximintegrated.com/en/products/MAXM17761" TargetMode="External"/><Relationship Id="rId12" Type="http://schemas.openxmlformats.org/officeDocument/2006/relationships/hyperlink" Target="https://www.maximintegrated.com/en/products/MAXM17633" TargetMode="External"/><Relationship Id="rId17" Type="http://schemas.openxmlformats.org/officeDocument/2006/relationships/hyperlink" Target="https://www.maximintegrated.com/en/products/MAXM17537" TargetMode="External"/><Relationship Id="rId25" Type="http://schemas.openxmlformats.org/officeDocument/2006/relationships/hyperlink" Target="https://www.maximintegrated.com/en/products/MAXM17516" TargetMode="External"/><Relationship Id="rId2" Type="http://schemas.openxmlformats.org/officeDocument/2006/relationships/hyperlink" Target="https://www.maximintegrated.com/en/products/MAXM17630" TargetMode="External"/><Relationship Id="rId16" Type="http://schemas.openxmlformats.org/officeDocument/2006/relationships/hyperlink" Target="https://www.maximintegrated.com/en/products/MAXM17543" TargetMode="External"/><Relationship Id="rId20" Type="http://schemas.openxmlformats.org/officeDocument/2006/relationships/hyperlink" Target="https://www.maximintegrated.com/en/products/MAXM1754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aximintegrated.com/en/products/MAXM17624" TargetMode="External"/><Relationship Id="rId11" Type="http://schemas.openxmlformats.org/officeDocument/2006/relationships/hyperlink" Target="https://www.maximintegrated.com/en/products/MAXM17545" TargetMode="External"/><Relationship Id="rId24" Type="http://schemas.openxmlformats.org/officeDocument/2006/relationships/hyperlink" Target="https://www.maximintegrated.com/en/products/MAXM17515" TargetMode="External"/><Relationship Id="rId5" Type="http://schemas.openxmlformats.org/officeDocument/2006/relationships/hyperlink" Target="https://www.maximintegrated.com/en/products/MAXM17623" TargetMode="External"/><Relationship Id="rId15" Type="http://schemas.openxmlformats.org/officeDocument/2006/relationships/hyperlink" Target="https://www.maximintegrated.com/en/products/MAXM17503" TargetMode="External"/><Relationship Id="rId23" Type="http://schemas.openxmlformats.org/officeDocument/2006/relationships/hyperlink" Target="https://www.maximintegrated.com/en/products/MAXM17546" TargetMode="External"/><Relationship Id="rId28" Type="http://schemas.microsoft.com/office/2007/relationships/hdphoto" Target="../media/hdphoto1.wdp"/><Relationship Id="rId10" Type="http://schemas.openxmlformats.org/officeDocument/2006/relationships/hyperlink" Target="https://www.maximintegrated.com/en/products/MAXM17505" TargetMode="External"/><Relationship Id="rId19" Type="http://schemas.openxmlformats.org/officeDocument/2006/relationships/hyperlink" Target="https://www.maximintegrated.com/en/products/MAXM17504" TargetMode="External"/><Relationship Id="rId4" Type="http://schemas.openxmlformats.org/officeDocument/2006/relationships/hyperlink" Target="https://www.maximintegrated.com/en/products/MAXM17632" TargetMode="External"/><Relationship Id="rId9" Type="http://schemas.openxmlformats.org/officeDocument/2006/relationships/hyperlink" Target="https://www.maximintegrated.com/en/products/MAXM17575" TargetMode="External"/><Relationship Id="rId14" Type="http://schemas.openxmlformats.org/officeDocument/2006/relationships/hyperlink" Target="https://www.maximintegrated.com/en/products/MAXM17635" TargetMode="External"/><Relationship Id="rId22" Type="http://schemas.openxmlformats.org/officeDocument/2006/relationships/hyperlink" Target="https://www.maximintegrated.com/en/products/MAXM17514" TargetMode="External"/><Relationship Id="rId27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4691.html" TargetMode="External"/><Relationship Id="rId13" Type="http://schemas.openxmlformats.org/officeDocument/2006/relationships/hyperlink" Target="http://www.linear.com/product/LTM4632" TargetMode="External"/><Relationship Id="rId3" Type="http://schemas.openxmlformats.org/officeDocument/2006/relationships/slide" Target="slide3.xml"/><Relationship Id="rId7" Type="http://schemas.openxmlformats.org/officeDocument/2006/relationships/hyperlink" Target="http://www.linear.com/product/LTM4623" TargetMode="External"/><Relationship Id="rId12" Type="http://schemas.openxmlformats.org/officeDocument/2006/relationships/hyperlink" Target="https://www.analog.com/en/products/ltm4643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ltm8074.html#product-overview" TargetMode="External"/><Relationship Id="rId11" Type="http://schemas.openxmlformats.org/officeDocument/2006/relationships/hyperlink" Target="https://www.analog.com/en/products/ltm4686.html#product-overview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analog.com/en/products/ltm4631.html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linear.com/product/LTM462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ar.com/product/LTM8021" TargetMode="External"/><Relationship Id="rId13" Type="http://schemas.openxmlformats.org/officeDocument/2006/relationships/hyperlink" Target="https://www.analog.com/en/products/ltm8065.html" TargetMode="External"/><Relationship Id="rId18" Type="http://schemas.openxmlformats.org/officeDocument/2006/relationships/hyperlink" Target="https://www.analog.com/en/products/ltm8053.html" TargetMode="External"/><Relationship Id="rId26" Type="http://schemas.openxmlformats.org/officeDocument/2006/relationships/hyperlink" Target="https://www.analog.com/en/products/ltm8078.html" TargetMode="External"/><Relationship Id="rId3" Type="http://schemas.openxmlformats.org/officeDocument/2006/relationships/image" Target="../media/image33.png"/><Relationship Id="rId21" Type="http://schemas.openxmlformats.org/officeDocument/2006/relationships/hyperlink" Target="https://www.analog.com/en/products/ltm8071.html#product-overview" TargetMode="External"/><Relationship Id="rId7" Type="http://schemas.openxmlformats.org/officeDocument/2006/relationships/hyperlink" Target="http://www.linear.com/product/LTM8020" TargetMode="External"/><Relationship Id="rId12" Type="http://schemas.openxmlformats.org/officeDocument/2006/relationships/hyperlink" Target="https://www.analog.com/en/products/ltm8063.html" TargetMode="External"/><Relationship Id="rId17" Type="http://schemas.openxmlformats.org/officeDocument/2006/relationships/hyperlink" Target="https://www.analog.com/en/products/ltm8073.html" TargetMode="External"/><Relationship Id="rId25" Type="http://schemas.openxmlformats.org/officeDocument/2006/relationships/hyperlink" Target="https://www.analog.com/en/products/ltm8080.html?tab=documentation-pane-1#product-overview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linear.com/product/LTM4623" TargetMode="External"/><Relationship Id="rId20" Type="http://schemas.openxmlformats.org/officeDocument/2006/relationships/hyperlink" Target="https://www.analog.com/en/products/ltm4653.html" TargetMode="External"/><Relationship Id="rId29" Type="http://schemas.openxmlformats.org/officeDocument/2006/relationships/hyperlink" Target="https://www.analog.com/en/products/ltm8060.html#product-overview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://www.linear.com/product/LTM8032" TargetMode="External"/><Relationship Id="rId24" Type="http://schemas.openxmlformats.org/officeDocument/2006/relationships/hyperlink" Target="http://www.linear.com/product/LTM4613" TargetMode="External"/><Relationship Id="rId5" Type="http://schemas.openxmlformats.org/officeDocument/2006/relationships/image" Target="../media/image12.png"/><Relationship Id="rId15" Type="http://schemas.openxmlformats.org/officeDocument/2006/relationships/hyperlink" Target="http://www.linear.com/product/LTM8033" TargetMode="External"/><Relationship Id="rId23" Type="http://schemas.openxmlformats.org/officeDocument/2006/relationships/hyperlink" Target="http://www.linear.com/product/LTM4606" TargetMode="External"/><Relationship Id="rId28" Type="http://schemas.openxmlformats.org/officeDocument/2006/relationships/hyperlink" Target="https://www.analog.com/en/products/ltm8051.html#product-overview" TargetMode="External"/><Relationship Id="rId10" Type="http://schemas.openxmlformats.org/officeDocument/2006/relationships/hyperlink" Target="https://www.analog.com/en/products/ltm8074.html#product-overview" TargetMode="External"/><Relationship Id="rId19" Type="http://schemas.openxmlformats.org/officeDocument/2006/relationships/hyperlink" Target="https://www.analog.com/en/products/ltm8003.html" TargetMode="External"/><Relationship Id="rId4" Type="http://schemas.openxmlformats.org/officeDocument/2006/relationships/slide" Target="slide3.xml"/><Relationship Id="rId9" Type="http://schemas.openxmlformats.org/officeDocument/2006/relationships/hyperlink" Target="http://www.linear.com/product/LTM8031" TargetMode="External"/><Relationship Id="rId14" Type="http://schemas.openxmlformats.org/officeDocument/2006/relationships/hyperlink" Target="https://www.analog.com/en/products/ltm8002.html" TargetMode="External"/><Relationship Id="rId22" Type="http://schemas.openxmlformats.org/officeDocument/2006/relationships/hyperlink" Target="http://www.linear.com/product/LTM4612" TargetMode="External"/><Relationship Id="rId27" Type="http://schemas.openxmlformats.org/officeDocument/2006/relationships/hyperlink" Target="https://www.analog.com/en/products/ltm8024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ar.com/product/LTM8023" TargetMode="External"/><Relationship Id="rId13" Type="http://schemas.openxmlformats.org/officeDocument/2006/relationships/hyperlink" Target="http://www.linear.com/product/LTM8025" TargetMode="External"/><Relationship Id="rId18" Type="http://schemas.openxmlformats.org/officeDocument/2006/relationships/hyperlink" Target="http://www.linear.com/product/LTM8026" TargetMode="External"/><Relationship Id="rId26" Type="http://schemas.openxmlformats.org/officeDocument/2006/relationships/hyperlink" Target="https://www.analog.com/en/products/ltm8060.html#product-overview" TargetMode="External"/><Relationship Id="rId3" Type="http://schemas.openxmlformats.org/officeDocument/2006/relationships/hyperlink" Target="http://www.linear.com/product/LTM8021" TargetMode="External"/><Relationship Id="rId21" Type="http://schemas.openxmlformats.org/officeDocument/2006/relationships/hyperlink" Target="http://www.linear.com/product/LTM4613" TargetMode="External"/><Relationship Id="rId7" Type="http://schemas.openxmlformats.org/officeDocument/2006/relationships/hyperlink" Target="https://www.analog.com/en/products/ltm8074.html#product-overview" TargetMode="External"/><Relationship Id="rId12" Type="http://schemas.openxmlformats.org/officeDocument/2006/relationships/hyperlink" Target="https://www.analog.com/en/products/ltm8002.html" TargetMode="External"/><Relationship Id="rId17" Type="http://schemas.openxmlformats.org/officeDocument/2006/relationships/hyperlink" Target="http://www.linear.com/product/LTM8028" TargetMode="External"/><Relationship Id="rId25" Type="http://schemas.openxmlformats.org/officeDocument/2006/relationships/hyperlink" Target="https://www.analog.com/en/products/ltm8051.html" TargetMode="External"/><Relationship Id="rId2" Type="http://schemas.openxmlformats.org/officeDocument/2006/relationships/hyperlink" Target="http://www.linear.com/product/LTM8020" TargetMode="External"/><Relationship Id="rId16" Type="http://schemas.openxmlformats.org/officeDocument/2006/relationships/hyperlink" Target="https://www.analog.com/en/products/ltm8053.html" TargetMode="External"/><Relationship Id="rId20" Type="http://schemas.openxmlformats.org/officeDocument/2006/relationships/hyperlink" Target="http://www.linear.com/product/LTM8052" TargetMode="Externa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ear.com/product/LTM8031" TargetMode="External"/><Relationship Id="rId11" Type="http://schemas.openxmlformats.org/officeDocument/2006/relationships/hyperlink" Target="https://www.analog.com/en/products/ltm8065.html" TargetMode="External"/><Relationship Id="rId24" Type="http://schemas.openxmlformats.org/officeDocument/2006/relationships/hyperlink" Target="https://www.analog.com/en/products/ltm8024.html" TargetMode="External"/><Relationship Id="rId5" Type="http://schemas.openxmlformats.org/officeDocument/2006/relationships/hyperlink" Target="http://www.linear.com/product/LTM8022" TargetMode="External"/><Relationship Id="rId15" Type="http://schemas.openxmlformats.org/officeDocument/2006/relationships/hyperlink" Target="https://www.analog.com/en/products/ltm8003.html" TargetMode="External"/><Relationship Id="rId23" Type="http://schemas.openxmlformats.org/officeDocument/2006/relationships/hyperlink" Target="https://www.analog.com/en/products/ltm8078.html" TargetMode="External"/><Relationship Id="rId28" Type="http://schemas.openxmlformats.org/officeDocument/2006/relationships/slide" Target="slide3.xml"/><Relationship Id="rId10" Type="http://schemas.openxmlformats.org/officeDocument/2006/relationships/hyperlink" Target="https://www.analog.com/en/products/ltm8063.html" TargetMode="External"/><Relationship Id="rId19" Type="http://schemas.openxmlformats.org/officeDocument/2006/relationships/hyperlink" Target="http://www.linear.com/product/LTM4612" TargetMode="External"/><Relationship Id="rId31" Type="http://schemas.openxmlformats.org/officeDocument/2006/relationships/slide" Target="slide16.xml"/><Relationship Id="rId4" Type="http://schemas.openxmlformats.org/officeDocument/2006/relationships/hyperlink" Target="http://www.linear.com/product/LTM8029" TargetMode="External"/><Relationship Id="rId9" Type="http://schemas.openxmlformats.org/officeDocument/2006/relationships/hyperlink" Target="http://www.linear.com/product/LTM8032" TargetMode="External"/><Relationship Id="rId14" Type="http://schemas.openxmlformats.org/officeDocument/2006/relationships/hyperlink" Target="http://www.linear.com/product/LTM8033" TargetMode="External"/><Relationship Id="rId22" Type="http://schemas.openxmlformats.org/officeDocument/2006/relationships/hyperlink" Target="https://www.analog.com/en/products/ltm4641.html#product-evaluationkit" TargetMode="External"/><Relationship Id="rId27" Type="http://schemas.openxmlformats.org/officeDocument/2006/relationships/hyperlink" Target="http://www.linear.com/product/LTM8001" TargetMode="External"/><Relationship Id="rId30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4664.html#product-overview" TargetMode="External"/><Relationship Id="rId3" Type="http://schemas.openxmlformats.org/officeDocument/2006/relationships/hyperlink" Target="https://www.analog.com/en/products/ltm8073.html" TargetMode="External"/><Relationship Id="rId7" Type="http://schemas.openxmlformats.org/officeDocument/2006/relationships/hyperlink" Target="http://www.linear.com/product/LTM8064" TargetMode="External"/><Relationship Id="rId12" Type="http://schemas.openxmlformats.org/officeDocument/2006/relationships/slide" Target="slide15.xml"/><Relationship Id="rId2" Type="http://schemas.openxmlformats.org/officeDocument/2006/relationships/hyperlink" Target="http://www.linear.com/product/LTM805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ltm8071.html" TargetMode="External"/><Relationship Id="rId11" Type="http://schemas.microsoft.com/office/2007/relationships/hdphoto" Target="../media/hdphoto1.wdp"/><Relationship Id="rId5" Type="http://schemas.openxmlformats.org/officeDocument/2006/relationships/hyperlink" Target="https://www.analog.com/en/products/ltm4653.html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www.linear.com/product/LTM8027" TargetMode="External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ar.com/product/LTM4624" TargetMode="External"/><Relationship Id="rId13" Type="http://schemas.openxmlformats.org/officeDocument/2006/relationships/hyperlink" Target="http://www.linear.com/product/LTM4639" TargetMode="External"/><Relationship Id="rId18" Type="http://schemas.openxmlformats.org/officeDocument/2006/relationships/hyperlink" Target="https://www.analog.com/en/products/ltm4642.html" TargetMode="External"/><Relationship Id="rId26" Type="http://schemas.openxmlformats.org/officeDocument/2006/relationships/hyperlink" Target="https://www.analog.com/en/products/ltm4668a.html" TargetMode="External"/><Relationship Id="rId3" Type="http://schemas.openxmlformats.org/officeDocument/2006/relationships/image" Target="../media/image12.png"/><Relationship Id="rId21" Type="http://schemas.openxmlformats.org/officeDocument/2006/relationships/hyperlink" Target="https://www.analog.com/en/products/ltm4686-1.html" TargetMode="External"/><Relationship Id="rId7" Type="http://schemas.openxmlformats.org/officeDocument/2006/relationships/hyperlink" Target="http://www.linear.com/product/LTM4604A" TargetMode="External"/><Relationship Id="rId12" Type="http://schemas.openxmlformats.org/officeDocument/2006/relationships/hyperlink" Target="http://www.linear.com/product/LTM4611" TargetMode="External"/><Relationship Id="rId17" Type="http://schemas.openxmlformats.org/officeDocument/2006/relationships/hyperlink" Target="http://www.linear.com/product/LTM4614" TargetMode="External"/><Relationship Id="rId25" Type="http://schemas.openxmlformats.org/officeDocument/2006/relationships/hyperlink" Target="https://www.analog.com/en/products/ltm4668.html" TargetMode="External"/><Relationship Id="rId2" Type="http://schemas.openxmlformats.org/officeDocument/2006/relationships/slide" Target="slide3.xml"/><Relationship Id="rId16" Type="http://schemas.openxmlformats.org/officeDocument/2006/relationships/hyperlink" Target="https://www.analog.com/en/products/ltm8024.html" TargetMode="External"/><Relationship Id="rId20" Type="http://schemas.openxmlformats.org/officeDocument/2006/relationships/hyperlink" Target="https://www.analog.com/en/products/ltm4646.html" TargetMode="External"/><Relationship Id="rId29" Type="http://schemas.openxmlformats.org/officeDocument/2006/relationships/hyperlink" Target="https://www.analog.com/en/products/ltm464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ear.com/product/LTM4623" TargetMode="External"/><Relationship Id="rId11" Type="http://schemas.openxmlformats.org/officeDocument/2006/relationships/hyperlink" Target="http://www.linear.com/product/LTM4648" TargetMode="External"/><Relationship Id="rId24" Type="http://schemas.openxmlformats.org/officeDocument/2006/relationships/hyperlink" Target="https://www.analog.com/en/products/ltm4633.html" TargetMode="External"/><Relationship Id="rId5" Type="http://schemas.openxmlformats.org/officeDocument/2006/relationships/hyperlink" Target="http://www.linear.com/product/LTM8021" TargetMode="External"/><Relationship Id="rId15" Type="http://schemas.openxmlformats.org/officeDocument/2006/relationships/hyperlink" Target="https://www.analog.com/en/products/ltm4691.html" TargetMode="External"/><Relationship Id="rId23" Type="http://schemas.openxmlformats.org/officeDocument/2006/relationships/hyperlink" Target="http://www.linear.com/product/LTM4615" TargetMode="External"/><Relationship Id="rId28" Type="http://schemas.openxmlformats.org/officeDocument/2006/relationships/hyperlink" Target="https://www.analog.com/en/products/ltm8060.html#product-overview" TargetMode="External"/><Relationship Id="rId10" Type="http://schemas.openxmlformats.org/officeDocument/2006/relationships/hyperlink" Target="http://www.linear.com/product/LTM4608A" TargetMode="External"/><Relationship Id="rId19" Type="http://schemas.openxmlformats.org/officeDocument/2006/relationships/hyperlink" Target="http://www.linear.com/product/LTM4616" TargetMode="External"/><Relationship Id="rId31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hyperlink" Target="http://www.linear.com/product/LTM4625" TargetMode="External"/><Relationship Id="rId14" Type="http://schemas.openxmlformats.org/officeDocument/2006/relationships/hyperlink" Target="https://www.analog.com/en/products/ltm8078.html" TargetMode="External"/><Relationship Id="rId22" Type="http://schemas.openxmlformats.org/officeDocument/2006/relationships/hyperlink" Target="https://www.analog.com/en/products/ltm4662.html" TargetMode="External"/><Relationship Id="rId27" Type="http://schemas.openxmlformats.org/officeDocument/2006/relationships/hyperlink" Target="https://www.analog.com/en/products/ltm8051.html" TargetMode="External"/><Relationship Id="rId30" Type="http://schemas.openxmlformats.org/officeDocument/2006/relationships/hyperlink" Target="http://www.linear.com/product/LTM464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ar.com/product/LTM4677" TargetMode="External"/><Relationship Id="rId13" Type="http://schemas.openxmlformats.org/officeDocument/2006/relationships/hyperlink" Target="https://www.analog.com/en/products/ltm4673.html" TargetMode="External"/><Relationship Id="rId3" Type="http://schemas.openxmlformats.org/officeDocument/2006/relationships/hyperlink" Target="http://www.linear.com/product/LTM4675" TargetMode="External"/><Relationship Id="rId7" Type="http://schemas.openxmlformats.org/officeDocument/2006/relationships/hyperlink" Target="http://www.linear.com/product/LTM4676A" TargetMode="External"/><Relationship Id="rId12" Type="http://schemas.openxmlformats.org/officeDocument/2006/relationships/hyperlink" Target="https://www.analog.com/en/products/ltm4700.html#product-overview" TargetMode="External"/><Relationship Id="rId17" Type="http://schemas.microsoft.com/office/2007/relationships/hdphoto" Target="../media/hdphoto1.wdp"/><Relationship Id="rId2" Type="http://schemas.openxmlformats.org/officeDocument/2006/relationships/image" Target="../media/image3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ltm4686b.html" TargetMode="External"/><Relationship Id="rId11" Type="http://schemas.openxmlformats.org/officeDocument/2006/relationships/hyperlink" Target="https://www.analog.com/en/products/ltm4680.html#product-overview" TargetMode="External"/><Relationship Id="rId5" Type="http://schemas.openxmlformats.org/officeDocument/2006/relationships/hyperlink" Target="https://www.analog.com/en/products/ltm4686-1.html" TargetMode="External"/><Relationship Id="rId15" Type="http://schemas.openxmlformats.org/officeDocument/2006/relationships/slide" Target="slide3.xml"/><Relationship Id="rId10" Type="http://schemas.openxmlformats.org/officeDocument/2006/relationships/hyperlink" Target="https://www.analog.com/en/products/ltm4664.html#product-overview" TargetMode="External"/><Relationship Id="rId4" Type="http://schemas.openxmlformats.org/officeDocument/2006/relationships/hyperlink" Target="https://www.analog.com/en/products/ltm4686.html" TargetMode="External"/><Relationship Id="rId9" Type="http://schemas.openxmlformats.org/officeDocument/2006/relationships/hyperlink" Target="https://www.analog.com/en/products/ltm4678.html#product-overview" TargetMode="External"/><Relationship Id="rId14" Type="http://schemas.openxmlformats.org/officeDocument/2006/relationships/hyperlink" Target="https://www.analog.com/en/products/ltm4681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slide" Target="slide2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22.png"/><Relationship Id="rId18" Type="http://schemas.openxmlformats.org/officeDocument/2006/relationships/slide" Target="slide26.xml"/><Relationship Id="rId3" Type="http://schemas.openxmlformats.org/officeDocument/2006/relationships/image" Target="../media/image15.png"/><Relationship Id="rId21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slide" Target="slide24.xml"/><Relationship Id="rId17" Type="http://schemas.openxmlformats.org/officeDocument/2006/relationships/slide" Target="slide1.xml"/><Relationship Id="rId2" Type="http://schemas.openxmlformats.org/officeDocument/2006/relationships/slide" Target="slide3.xml"/><Relationship Id="rId16" Type="http://schemas.openxmlformats.org/officeDocument/2006/relationships/image" Target="../media/image24.png"/><Relationship Id="rId20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slide" Target="slide25.xml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slide" Target="slide23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2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slide" Target="slide19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4671.html#product-overview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www.analog.com/en/products/ltm4668a.html" TargetMode="External"/><Relationship Id="rId7" Type="http://schemas.openxmlformats.org/officeDocument/2006/relationships/hyperlink" Target="http://www.linear.com/product/LTM4644" TargetMode="External"/><Relationship Id="rId12" Type="http://schemas.openxmlformats.org/officeDocument/2006/relationships/slide" Target="slide3.xml"/><Relationship Id="rId2" Type="http://schemas.openxmlformats.org/officeDocument/2006/relationships/hyperlink" Target="https://www.analog.com/en/products/ltm4668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ltm4643.html" TargetMode="External"/><Relationship Id="rId11" Type="http://schemas.openxmlformats.org/officeDocument/2006/relationships/hyperlink" Target="https://www.analog.com/en/products/ltm4681.html" TargetMode="External"/><Relationship Id="rId5" Type="http://schemas.openxmlformats.org/officeDocument/2006/relationships/hyperlink" Target="https://www.analog.com/en/products/ltm8060.html" TargetMode="External"/><Relationship Id="rId10" Type="http://schemas.openxmlformats.org/officeDocument/2006/relationships/hyperlink" Target="https://www.analog.com/en/products/ltm4670.html" TargetMode="External"/><Relationship Id="rId4" Type="http://schemas.openxmlformats.org/officeDocument/2006/relationships/hyperlink" Target="https://www.analog.com/en/products/ltm8051.html" TargetMode="External"/><Relationship Id="rId9" Type="http://schemas.openxmlformats.org/officeDocument/2006/relationships/hyperlink" Target="https://www.analog.com/en/products/ltm4710-1.html" TargetMode="External"/><Relationship Id="rId1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eiwen.Yu@analog.com" TargetMode="Externa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8083.html#product-overview" TargetMode="External"/><Relationship Id="rId13" Type="http://schemas.openxmlformats.org/officeDocument/2006/relationships/hyperlink" Target="http://www.linear.com/product/LTM4607" TargetMode="External"/><Relationship Id="rId18" Type="http://schemas.openxmlformats.org/officeDocument/2006/relationships/image" Target="../media/image38.png"/><Relationship Id="rId3" Type="http://schemas.openxmlformats.org/officeDocument/2006/relationships/hyperlink" Target="https://www.analog.com/en/products/ltm4661.html" TargetMode="External"/><Relationship Id="rId21" Type="http://schemas.openxmlformats.org/officeDocument/2006/relationships/image" Target="../media/image14.svg"/><Relationship Id="rId7" Type="http://schemas.openxmlformats.org/officeDocument/2006/relationships/hyperlink" Target="http://www.linear.com/product/LTM8045" TargetMode="External"/><Relationship Id="rId12" Type="http://schemas.openxmlformats.org/officeDocument/2006/relationships/hyperlink" Target="http://www.linear.com/product/LTM8055" TargetMode="External"/><Relationship Id="rId17" Type="http://schemas.openxmlformats.org/officeDocument/2006/relationships/hyperlink" Target="https://www.analog.com/en/products/ltm8049.html#product-overview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analog.com/en/products/ltm4712.html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hyperlink" Target="http://www.linear.com/product/LTM8056" TargetMode="External"/><Relationship Id="rId5" Type="http://schemas.openxmlformats.org/officeDocument/2006/relationships/hyperlink" Target="https://www.analog.com/en/products/ltm4656.html" TargetMode="External"/><Relationship Id="rId15" Type="http://schemas.openxmlformats.org/officeDocument/2006/relationships/hyperlink" Target="http://www.linear.com/product/LTM4605" TargetMode="External"/><Relationship Id="rId10" Type="http://schemas.openxmlformats.org/officeDocument/2006/relationships/hyperlink" Target="http://www.linear.com/product/LTM8054" TargetMode="External"/><Relationship Id="rId19" Type="http://schemas.openxmlformats.org/officeDocument/2006/relationships/slide" Target="slide2.xml"/><Relationship Id="rId4" Type="http://schemas.openxmlformats.org/officeDocument/2006/relationships/hyperlink" Target="https://www.analog.com/en/products/ltm8005.html" TargetMode="External"/><Relationship Id="rId9" Type="http://schemas.openxmlformats.org/officeDocument/2006/relationships/hyperlink" Target="https://www.analog.com/en/products/ltm4693.html#product-overview" TargetMode="External"/><Relationship Id="rId14" Type="http://schemas.openxmlformats.org/officeDocument/2006/relationships/hyperlink" Target="http://www.linear.com/product/LTM4609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ar.com/product/LTM4677" TargetMode="External"/><Relationship Id="rId13" Type="http://schemas.openxmlformats.org/officeDocument/2006/relationships/hyperlink" Target="https://www.analog.com/en/products/ltm4673.html" TargetMode="External"/><Relationship Id="rId3" Type="http://schemas.openxmlformats.org/officeDocument/2006/relationships/hyperlink" Target="http://www.linear.com/product/LTM4675" TargetMode="External"/><Relationship Id="rId7" Type="http://schemas.openxmlformats.org/officeDocument/2006/relationships/hyperlink" Target="http://www.linear.com/product/LTM4676A" TargetMode="External"/><Relationship Id="rId12" Type="http://schemas.openxmlformats.org/officeDocument/2006/relationships/hyperlink" Target="https://www.analog.com/en/products/ltm4700.html#product-overview" TargetMode="External"/><Relationship Id="rId17" Type="http://schemas.openxmlformats.org/officeDocument/2006/relationships/image" Target="../media/image14.svg"/><Relationship Id="rId2" Type="http://schemas.openxmlformats.org/officeDocument/2006/relationships/image" Target="../media/image3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ltm4686b.html" TargetMode="External"/><Relationship Id="rId11" Type="http://schemas.openxmlformats.org/officeDocument/2006/relationships/hyperlink" Target="https://www.analog.com/en/products/ltm4680.html#product-overview" TargetMode="External"/><Relationship Id="rId5" Type="http://schemas.openxmlformats.org/officeDocument/2006/relationships/hyperlink" Target="https://www.analog.com/en/products/ltm4686-1.html" TargetMode="External"/><Relationship Id="rId15" Type="http://schemas.openxmlformats.org/officeDocument/2006/relationships/slide" Target="slide2.xml"/><Relationship Id="rId10" Type="http://schemas.openxmlformats.org/officeDocument/2006/relationships/hyperlink" Target="https://www.analog.com/en/products/ltm4664.html#product-overview" TargetMode="External"/><Relationship Id="rId4" Type="http://schemas.openxmlformats.org/officeDocument/2006/relationships/hyperlink" Target="https://www.analog.com/en/products/ltm4686.html" TargetMode="External"/><Relationship Id="rId9" Type="http://schemas.openxmlformats.org/officeDocument/2006/relationships/hyperlink" Target="https://www.analog.com/en/products/ltm4678.html#product-overview" TargetMode="External"/><Relationship Id="rId14" Type="http://schemas.openxmlformats.org/officeDocument/2006/relationships/hyperlink" Target="https://www.analog.com/en/products/ltm4681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2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8048.html" TargetMode="External"/><Relationship Id="rId13" Type="http://schemas.openxmlformats.org/officeDocument/2006/relationships/hyperlink" Target="https://www.analog.com/en/products/ltm8054.html#product-overview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analog.com/en/products/ltm8047.html#product-overview" TargetMode="External"/><Relationship Id="rId12" Type="http://schemas.openxmlformats.org/officeDocument/2006/relationships/hyperlink" Target="https://www.analog.com/en/products/ltm8045.html#product-overview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www.analog.com/en/products/ltm4609.html#product-over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hyperlink" Target="https://www.analog.com/en/products/ltm8046.html#product-overview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s://www.analog.com/en/products/ltm8055.html#product-overview" TargetMode="External"/><Relationship Id="rId10" Type="http://schemas.openxmlformats.org/officeDocument/2006/relationships/hyperlink" Target="https://www.analog.com/en/products/ltm8058.html#product-overview" TargetMode="External"/><Relationship Id="rId4" Type="http://schemas.openxmlformats.org/officeDocument/2006/relationships/slide" Target="slide26.xml"/><Relationship Id="rId9" Type="http://schemas.openxmlformats.org/officeDocument/2006/relationships/hyperlink" Target="https://www.analog.com/en/products/ltm8057.html#product-overview" TargetMode="External"/><Relationship Id="rId14" Type="http://schemas.openxmlformats.org/officeDocument/2006/relationships/hyperlink" Target="https://www.analog.com/en/products/ltm8056.html#product-overview" TargetMode="Externa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analog.com/en/products/ltm8033.html#product-overview" TargetMode="External"/><Relationship Id="rId18" Type="http://schemas.openxmlformats.org/officeDocument/2006/relationships/hyperlink" Target="https://www.analog.com/en/products/ltm8052.html#product-overview" TargetMode="External"/><Relationship Id="rId26" Type="http://schemas.openxmlformats.org/officeDocument/2006/relationships/hyperlink" Target="https://www.analog.com/en/products/ltm4616.html#product-overview" TargetMode="External"/><Relationship Id="rId3" Type="http://schemas.openxmlformats.org/officeDocument/2006/relationships/image" Target="../media/image13.png"/><Relationship Id="rId21" Type="http://schemas.openxmlformats.org/officeDocument/2006/relationships/hyperlink" Target="https://www.analog.com/en/products/ltm4613.html#product-overview" TargetMode="External"/><Relationship Id="rId7" Type="http://schemas.openxmlformats.org/officeDocument/2006/relationships/hyperlink" Target="https://www.analog.com/en/products/ltm8022.html#product-overview" TargetMode="External"/><Relationship Id="rId12" Type="http://schemas.openxmlformats.org/officeDocument/2006/relationships/hyperlink" Target="https://www.analog.com/en/products/ltm8050.html#product-overview" TargetMode="External"/><Relationship Id="rId17" Type="http://schemas.openxmlformats.org/officeDocument/2006/relationships/hyperlink" Target="https://www.analog.com/en/products/ltm4612.html#product-overview" TargetMode="External"/><Relationship Id="rId25" Type="http://schemas.openxmlformats.org/officeDocument/2006/relationships/hyperlink" Target="https://www.analog.com/en/products/ltm4627.html#product-samplebuy" TargetMode="External"/><Relationship Id="rId33" Type="http://schemas.openxmlformats.org/officeDocument/2006/relationships/hyperlink" Target="https://www.analog.com/en/products/ltm8001.html#product-overview" TargetMode="External"/><Relationship Id="rId2" Type="http://schemas.openxmlformats.org/officeDocument/2006/relationships/slide" Target="slide26.xml"/><Relationship Id="rId16" Type="http://schemas.openxmlformats.org/officeDocument/2006/relationships/hyperlink" Target="https://www.analog.com/en/products/ltm8028.html#product-overview" TargetMode="External"/><Relationship Id="rId20" Type="http://schemas.openxmlformats.org/officeDocument/2006/relationships/hyperlink" Target="https://www.analog.com/en/products/ltm4608a.html#product-overview" TargetMode="External"/><Relationship Id="rId29" Type="http://schemas.openxmlformats.org/officeDocument/2006/relationships/hyperlink" Target="https://www.analog.com/en/products/ltm4650.html#product-over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ltm8029.html#product-overview" TargetMode="External"/><Relationship Id="rId11" Type="http://schemas.openxmlformats.org/officeDocument/2006/relationships/hyperlink" Target="https://www.analog.com/en/products/ltm8025.html#product-overview" TargetMode="External"/><Relationship Id="rId24" Type="http://schemas.openxmlformats.org/officeDocument/2006/relationships/hyperlink" Target="https://www.analog.com/en/products/ltm4601ahv.html#product-overview" TargetMode="External"/><Relationship Id="rId32" Type="http://schemas.openxmlformats.org/officeDocument/2006/relationships/hyperlink" Target="https://www.analog.com/en/products/ltm4644.html#product-overview" TargetMode="External"/><Relationship Id="rId5" Type="http://schemas.openxmlformats.org/officeDocument/2006/relationships/hyperlink" Target="https://www.analog.com/en/products/ltm8020.html#product-overview" TargetMode="External"/><Relationship Id="rId15" Type="http://schemas.openxmlformats.org/officeDocument/2006/relationships/hyperlink" Target="https://www.analog.com/en/products/ltm8026.html#product-overview" TargetMode="External"/><Relationship Id="rId23" Type="http://schemas.openxmlformats.org/officeDocument/2006/relationships/hyperlink" Target="https://www.analog.com/en/products/ltm4641.html#product-overview" TargetMode="External"/><Relationship Id="rId28" Type="http://schemas.openxmlformats.org/officeDocument/2006/relationships/hyperlink" Target="https://www.analog.com/en/products/ltm4620a.html#product-samplebuy" TargetMode="External"/><Relationship Id="rId10" Type="http://schemas.openxmlformats.org/officeDocument/2006/relationships/hyperlink" Target="https://www.analog.com/en/products/ltm8032.html#product-overview" TargetMode="External"/><Relationship Id="rId19" Type="http://schemas.openxmlformats.org/officeDocument/2006/relationships/hyperlink" Target="https://www.analog.com/en/products/ltm4606.html#product-overview" TargetMode="External"/><Relationship Id="rId31" Type="http://schemas.openxmlformats.org/officeDocument/2006/relationships/hyperlink" Target="https://www.analog.com/en/products/ltm4643.html#product-overview" TargetMode="External"/><Relationship Id="rId4" Type="http://schemas.openxmlformats.org/officeDocument/2006/relationships/image" Target="../media/image14.svg"/><Relationship Id="rId9" Type="http://schemas.openxmlformats.org/officeDocument/2006/relationships/hyperlink" Target="https://www.analog.com/en/products/ltm8023.html#product-overview" TargetMode="External"/><Relationship Id="rId14" Type="http://schemas.openxmlformats.org/officeDocument/2006/relationships/hyperlink" Target="https://www.analog.com/en/products/ltm8027.html#product-overview" TargetMode="External"/><Relationship Id="rId22" Type="http://schemas.openxmlformats.org/officeDocument/2006/relationships/hyperlink" Target="https://www.analog.com/en/products/ltm4600hv.html#product-overview" TargetMode="External"/><Relationship Id="rId27" Type="http://schemas.openxmlformats.org/officeDocument/2006/relationships/hyperlink" Target="https://www.analog.com/en/products/ltm4620.html#product-overview" TargetMode="External"/><Relationship Id="rId30" Type="http://schemas.openxmlformats.org/officeDocument/2006/relationships/hyperlink" Target="https://www.analog.com/en/products/ltm4633.html#product-overview" TargetMode="External"/><Relationship Id="rId8" Type="http://schemas.openxmlformats.org/officeDocument/2006/relationships/hyperlink" Target="https://www.analog.com/en/products/ltm8031.html#product-overview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8046.html" TargetMode="External"/><Relationship Id="rId13" Type="http://schemas.openxmlformats.org/officeDocument/2006/relationships/image" Target="../media/image14.svg"/><Relationship Id="rId3" Type="http://schemas.openxmlformats.org/officeDocument/2006/relationships/hyperlink" Target="https://www.analog.com/en/products/ltm8045.html" TargetMode="External"/><Relationship Id="rId7" Type="http://schemas.openxmlformats.org/officeDocument/2006/relationships/hyperlink" Target="https://www.analog.com/en/products/ltm8067.html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9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nalog.com/en/products/ltm8057.html" TargetMode="External"/><Relationship Id="rId11" Type="http://schemas.openxmlformats.org/officeDocument/2006/relationships/slide" Target="slide2.xml"/><Relationship Id="rId5" Type="http://schemas.openxmlformats.org/officeDocument/2006/relationships/hyperlink" Target="https://www.analog.com/en/products/ltm8047.html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www.analog.com/en/products/ltm4655.html" TargetMode="External"/><Relationship Id="rId4" Type="http://schemas.openxmlformats.org/officeDocument/2006/relationships/hyperlink" Target="https://www.analog.com/en/products/ltm8049.html" TargetMode="External"/><Relationship Id="rId9" Type="http://schemas.openxmlformats.org/officeDocument/2006/relationships/hyperlink" Target="https://www.analog.com/en/products/ltm4651.html" TargetMode="External"/><Relationship Id="rId1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9.xml"/><Relationship Id="rId18" Type="http://schemas.openxmlformats.org/officeDocument/2006/relationships/slide" Target="slide17.xml"/><Relationship Id="rId3" Type="http://schemas.openxmlformats.org/officeDocument/2006/relationships/slide" Target="slide4.xml"/><Relationship Id="rId21" Type="http://schemas.openxmlformats.org/officeDocument/2006/relationships/image" Target="../media/image14.svg"/><Relationship Id="rId7" Type="http://schemas.openxmlformats.org/officeDocument/2006/relationships/slide" Target="slide9.xml"/><Relationship Id="rId12" Type="http://schemas.openxmlformats.org/officeDocument/2006/relationships/slide" Target="slide18.xml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23" Type="http://schemas.openxmlformats.org/officeDocument/2006/relationships/image" Target="../media/image28.jpeg"/><Relationship Id="rId10" Type="http://schemas.openxmlformats.org/officeDocument/2006/relationships/slide" Target="slide14.xml"/><Relationship Id="rId19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1.xml"/><Relationship Id="rId22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4623.html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www.analog.com/en/products/ltm8063.html" TargetMode="External"/><Relationship Id="rId7" Type="http://schemas.openxmlformats.org/officeDocument/2006/relationships/hyperlink" Target="https://www.analog.com/en/products/ltm8071.html" TargetMode="External"/><Relationship Id="rId12" Type="http://schemas.openxmlformats.org/officeDocument/2006/relationships/slide" Target="slide29.xml"/><Relationship Id="rId2" Type="http://schemas.openxmlformats.org/officeDocument/2006/relationships/hyperlink" Target="https://www.analog.com/en/products/ltm8074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nalog.com/en/products/ltm8073.html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www.analog.com/en/products/ltm8053.html" TargetMode="External"/><Relationship Id="rId10" Type="http://schemas.openxmlformats.org/officeDocument/2006/relationships/hyperlink" Target="https://www.analog.com/en/products/ltm4622.html" TargetMode="External"/><Relationship Id="rId4" Type="http://schemas.openxmlformats.org/officeDocument/2006/relationships/hyperlink" Target="https://www.analog.com/en/products/ltm8065.html" TargetMode="External"/><Relationship Id="rId9" Type="http://schemas.openxmlformats.org/officeDocument/2006/relationships/hyperlink" Target="https://www.analog.com/en/products/ltm4625.html" TargetMode="External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8074.html#product-overview" TargetMode="External"/><Relationship Id="rId13" Type="http://schemas.openxmlformats.org/officeDocument/2006/relationships/hyperlink" Target="https://www.analog.com/en/products/ltm8065.html" TargetMode="External"/><Relationship Id="rId18" Type="http://schemas.openxmlformats.org/officeDocument/2006/relationships/hyperlink" Target="http://www.linear.com/product/LTM4622" TargetMode="External"/><Relationship Id="rId26" Type="http://schemas.microsoft.com/office/2007/relationships/hdphoto" Target="../media/hdphoto1.wdp"/><Relationship Id="rId3" Type="http://schemas.openxmlformats.org/officeDocument/2006/relationships/hyperlink" Target="http://www.linear.com/product/LTM8020" TargetMode="External"/><Relationship Id="rId21" Type="http://schemas.openxmlformats.org/officeDocument/2006/relationships/hyperlink" Target="https://www.analog.com/en/products/ltm4668a.html" TargetMode="External"/><Relationship Id="rId7" Type="http://schemas.openxmlformats.org/officeDocument/2006/relationships/hyperlink" Target="http://www.linear.com/product/LTM8031" TargetMode="External"/><Relationship Id="rId12" Type="http://schemas.openxmlformats.org/officeDocument/2006/relationships/hyperlink" Target="https://www.analog.com/en/products/ltm8063.html" TargetMode="External"/><Relationship Id="rId17" Type="http://schemas.openxmlformats.org/officeDocument/2006/relationships/hyperlink" Target="https://www.analog.com/en/products/ltm4622a.html" TargetMode="External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analog.com/en/products/ltm8078.html" TargetMode="External"/><Relationship Id="rId20" Type="http://schemas.openxmlformats.org/officeDocument/2006/relationships/hyperlink" Target="https://www.analog.com/en/products/ltm4668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ear.com/product/LTM8022" TargetMode="External"/><Relationship Id="rId11" Type="http://schemas.openxmlformats.org/officeDocument/2006/relationships/hyperlink" Target="http://www.linear.com/product/LTM8050" TargetMode="External"/><Relationship Id="rId24" Type="http://schemas.openxmlformats.org/officeDocument/2006/relationships/slide" Target="slide3.xml"/><Relationship Id="rId5" Type="http://schemas.openxmlformats.org/officeDocument/2006/relationships/hyperlink" Target="http://www.linear.com/product/LTM8029" TargetMode="External"/><Relationship Id="rId15" Type="http://schemas.openxmlformats.org/officeDocument/2006/relationships/hyperlink" Target="https://www.analog.com/en/products/ltm8080.html" TargetMode="External"/><Relationship Id="rId23" Type="http://schemas.openxmlformats.org/officeDocument/2006/relationships/hyperlink" Target="http://www.linear.com/product/LTM8001" TargetMode="External"/><Relationship Id="rId10" Type="http://schemas.openxmlformats.org/officeDocument/2006/relationships/hyperlink" Target="http://www.linear.com/product/LTM8032" TargetMode="External"/><Relationship Id="rId19" Type="http://schemas.openxmlformats.org/officeDocument/2006/relationships/hyperlink" Target="https://www.analog.com/en/products/ltm4691.html" TargetMode="External"/><Relationship Id="rId4" Type="http://schemas.openxmlformats.org/officeDocument/2006/relationships/hyperlink" Target="http://www.linear.com/product/LTM8021" TargetMode="External"/><Relationship Id="rId9" Type="http://schemas.openxmlformats.org/officeDocument/2006/relationships/hyperlink" Target="http://www.linear.com/product/LTM8023" TargetMode="External"/><Relationship Id="rId14" Type="http://schemas.openxmlformats.org/officeDocument/2006/relationships/hyperlink" Target="https://www.analog.com/en/products/ltm8002.html" TargetMode="External"/><Relationship Id="rId22" Type="http://schemas.openxmlformats.org/officeDocument/2006/relationships/hyperlink" Target="https://www.analog.com/en/products/ltm8051.html" TargetMode="External"/><Relationship Id="rId27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8053.html" TargetMode="External"/><Relationship Id="rId13" Type="http://schemas.openxmlformats.org/officeDocument/2006/relationships/hyperlink" Target="https://www.analog.com/en/products/ltm4622a.html" TargetMode="External"/><Relationship Id="rId18" Type="http://schemas.openxmlformats.org/officeDocument/2006/relationships/hyperlink" Target="http://www.linear.com/product/LTM4642" TargetMode="External"/><Relationship Id="rId26" Type="http://schemas.openxmlformats.org/officeDocument/2006/relationships/hyperlink" Target="https://www.analog.com/en/products/ltm8051.html#product-overview" TargetMode="External"/><Relationship Id="rId3" Type="http://schemas.openxmlformats.org/officeDocument/2006/relationships/hyperlink" Target="http://www.linear.com/product/LTM8025" TargetMode="External"/><Relationship Id="rId21" Type="http://schemas.openxmlformats.org/officeDocument/2006/relationships/hyperlink" Target="http://www.linear.com/product/LTM4615" TargetMode="External"/><Relationship Id="rId7" Type="http://schemas.openxmlformats.org/officeDocument/2006/relationships/hyperlink" Target="https://www.analog.com/en/products/ltm8003.html" TargetMode="External"/><Relationship Id="rId12" Type="http://schemas.openxmlformats.org/officeDocument/2006/relationships/hyperlink" Target="https://www.analog.com/en/products/ltm4653.html" TargetMode="External"/><Relationship Id="rId17" Type="http://schemas.openxmlformats.org/officeDocument/2006/relationships/hyperlink" Target="http://www.linear.com/product/LTM4619" TargetMode="External"/><Relationship Id="rId25" Type="http://schemas.openxmlformats.org/officeDocument/2006/relationships/hyperlink" Target="http://www.linear.com/product/LTM4644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linear.com/product/LTM4614" TargetMode="External"/><Relationship Id="rId20" Type="http://schemas.openxmlformats.org/officeDocument/2006/relationships/hyperlink" Target="https://www.analog.com/en/products/ltm4632.html" TargetMode="Externa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ltm8073.html" TargetMode="External"/><Relationship Id="rId11" Type="http://schemas.openxmlformats.org/officeDocument/2006/relationships/hyperlink" Target="http://www.linear.com/product/LTM8027" TargetMode="External"/><Relationship Id="rId24" Type="http://schemas.openxmlformats.org/officeDocument/2006/relationships/hyperlink" Target="https://www.analog.com/en/products/ltm4643.html" TargetMode="External"/><Relationship Id="rId5" Type="http://schemas.openxmlformats.org/officeDocument/2006/relationships/hyperlink" Target="http://www.linear.com/product/LTM4623" TargetMode="External"/><Relationship Id="rId15" Type="http://schemas.openxmlformats.org/officeDocument/2006/relationships/hyperlink" Target="https://www.analog.com/en/products/ltm8024.html" TargetMode="External"/><Relationship Id="rId23" Type="http://schemas.openxmlformats.org/officeDocument/2006/relationships/hyperlink" Target="https://www.analog.com/en/products/ltm4668a.html" TargetMode="External"/><Relationship Id="rId28" Type="http://schemas.openxmlformats.org/officeDocument/2006/relationships/slide" Target="slide3.xml"/><Relationship Id="rId10" Type="http://schemas.openxmlformats.org/officeDocument/2006/relationships/hyperlink" Target="http://www.linear.com/product/LTM4624" TargetMode="External"/><Relationship Id="rId19" Type="http://schemas.openxmlformats.org/officeDocument/2006/relationships/hyperlink" Target="https://www.analog.com/en/products/ltm4655.html" TargetMode="External"/><Relationship Id="rId31" Type="http://schemas.openxmlformats.org/officeDocument/2006/relationships/image" Target="../media/image29.png"/><Relationship Id="rId4" Type="http://schemas.openxmlformats.org/officeDocument/2006/relationships/hyperlink" Target="http://www.linear.com/product/LTM8033" TargetMode="External"/><Relationship Id="rId9" Type="http://schemas.openxmlformats.org/officeDocument/2006/relationships/hyperlink" Target="http://www.linear.com/product/LTM4604A" TargetMode="External"/><Relationship Id="rId14" Type="http://schemas.openxmlformats.org/officeDocument/2006/relationships/hyperlink" Target="http://www.linear.com/product/LTM4622" TargetMode="External"/><Relationship Id="rId22" Type="http://schemas.openxmlformats.org/officeDocument/2006/relationships/hyperlink" Target="https://www.analog.com/en/products/ltm4668.html" TargetMode="External"/><Relationship Id="rId27" Type="http://schemas.openxmlformats.org/officeDocument/2006/relationships/hyperlink" Target="https://www.analog.com/en/products/ltm8060.html#product-overview" TargetMode="External"/><Relationship Id="rId30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ar.com/product/LTM8026" TargetMode="External"/><Relationship Id="rId13" Type="http://schemas.openxmlformats.org/officeDocument/2006/relationships/hyperlink" Target="http://www.linear.com/product/LTM4602" TargetMode="External"/><Relationship Id="rId18" Type="http://schemas.openxmlformats.org/officeDocument/2006/relationships/hyperlink" Target="http://www.linear.com/product/LTM8064" TargetMode="External"/><Relationship Id="rId3" Type="http://schemas.openxmlformats.org/officeDocument/2006/relationships/slide" Target="slide3.xml"/><Relationship Id="rId21" Type="http://schemas.openxmlformats.org/officeDocument/2006/relationships/hyperlink" Target="http://www.linear.com/product/LTM4634" TargetMode="External"/><Relationship Id="rId7" Type="http://schemas.openxmlformats.org/officeDocument/2006/relationships/hyperlink" Target="http://www.linear.com/product/LTM8028" TargetMode="External"/><Relationship Id="rId12" Type="http://schemas.openxmlformats.org/officeDocument/2006/relationships/hyperlink" Target="http://www.linear.com/product/LTM4606" TargetMode="External"/><Relationship Id="rId17" Type="http://schemas.openxmlformats.org/officeDocument/2006/relationships/hyperlink" Target="http://www.linear.com/product/LTM4602HV" TargetMode="External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linear.com/product/LTM4618" TargetMode="External"/><Relationship Id="rId20" Type="http://schemas.openxmlformats.org/officeDocument/2006/relationships/hyperlink" Target="https://www.analog.com/en/products/ltm4705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ltm8071.html" TargetMode="External"/><Relationship Id="rId11" Type="http://schemas.openxmlformats.org/officeDocument/2006/relationships/hyperlink" Target="http://www.linear.com/product/LTM4612" TargetMode="External"/><Relationship Id="rId24" Type="http://schemas.openxmlformats.org/officeDocument/2006/relationships/hyperlink" Target="http://www.linear.com/product/LTM8001" TargetMode="External"/><Relationship Id="rId5" Type="http://schemas.microsoft.com/office/2007/relationships/hdphoto" Target="../media/hdphoto1.wdp"/><Relationship Id="rId15" Type="http://schemas.openxmlformats.org/officeDocument/2006/relationships/hyperlink" Target="http://www.linear.com/product/LTM4603HV" TargetMode="External"/><Relationship Id="rId23" Type="http://schemas.openxmlformats.org/officeDocument/2006/relationships/hyperlink" Target="https://www.analog.com/en/products/ltm4673.html" TargetMode="External"/><Relationship Id="rId10" Type="http://schemas.openxmlformats.org/officeDocument/2006/relationships/hyperlink" Target="http://www.linear.com/product/LTM4625" TargetMode="External"/><Relationship Id="rId19" Type="http://schemas.openxmlformats.org/officeDocument/2006/relationships/hyperlink" Target="https://www.analog.com/en/products/ltm4622.html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linear.com/product/LTM8052" TargetMode="External"/><Relationship Id="rId14" Type="http://schemas.openxmlformats.org/officeDocument/2006/relationships/hyperlink" Target="http://www.linear.com/product/LTM4603" TargetMode="External"/><Relationship Id="rId22" Type="http://schemas.openxmlformats.org/officeDocument/2006/relationships/hyperlink" Target="https://www.analog.com/en/products/ltm4671.html#product-overview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ar.com/product/LTM4613" TargetMode="External"/><Relationship Id="rId13" Type="http://schemas.openxmlformats.org/officeDocument/2006/relationships/hyperlink" Target="http://www.linear.com/product/LTM4649" TargetMode="External"/><Relationship Id="rId18" Type="http://schemas.openxmlformats.org/officeDocument/2006/relationships/hyperlink" Target="http://www.linear.com/product/LTM4601" TargetMode="External"/><Relationship Id="rId3" Type="http://schemas.openxmlformats.org/officeDocument/2006/relationships/slide" Target="slide3.xml"/><Relationship Id="rId21" Type="http://schemas.openxmlformats.org/officeDocument/2006/relationships/hyperlink" Target="http://www.linear.com/product/LTM4627" TargetMode="External"/><Relationship Id="rId7" Type="http://schemas.openxmlformats.org/officeDocument/2006/relationships/hyperlink" Target="http://www.linear.com/product/LTM4608A" TargetMode="External"/><Relationship Id="rId12" Type="http://schemas.openxmlformats.org/officeDocument/2006/relationships/hyperlink" Target="http://www.linear.com/product/LTM4648" TargetMode="External"/><Relationship Id="rId17" Type="http://schemas.openxmlformats.org/officeDocument/2006/relationships/hyperlink" Target="https://www.analog.com/en/products/ltm4626.html?doc=LTM4626.pdf#product-documentation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linear.com/product/LTM4600HV" TargetMode="External"/><Relationship Id="rId20" Type="http://schemas.openxmlformats.org/officeDocument/2006/relationships/hyperlink" Target="http://www.linear.com/product/LTM46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hyperlink" Target="https://www.analog.com/en/products/ltm4658.html" TargetMode="External"/><Relationship Id="rId5" Type="http://schemas.microsoft.com/office/2007/relationships/hdphoto" Target="../media/hdphoto1.wdp"/><Relationship Id="rId15" Type="http://schemas.openxmlformats.org/officeDocument/2006/relationships/hyperlink" Target="https://www.analog.com/en/products/ltm4641.html#product-evaluationkit" TargetMode="External"/><Relationship Id="rId23" Type="http://schemas.openxmlformats.org/officeDocument/2006/relationships/slide" Target="slide8.xml"/><Relationship Id="rId10" Type="http://schemas.openxmlformats.org/officeDocument/2006/relationships/hyperlink" Target="https://www.analog.com/en/products/ltm4657.html#product-overview" TargetMode="External"/><Relationship Id="rId19" Type="http://schemas.openxmlformats.org/officeDocument/2006/relationships/hyperlink" Target="http://www.linear.com/product/LTM4601HV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analog.com/en/products/ltm4702.html" TargetMode="External"/><Relationship Id="rId14" Type="http://schemas.openxmlformats.org/officeDocument/2006/relationships/hyperlink" Target="http://www.linear.com/product/LTM4600" TargetMode="External"/><Relationship Id="rId22" Type="http://schemas.openxmlformats.org/officeDocument/2006/relationships/hyperlink" Target="https://www.analog.com/en/products/ltm4638.html#product-overview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analog.com/en/products/ltm4686.html" TargetMode="External"/><Relationship Id="rId18" Type="http://schemas.openxmlformats.org/officeDocument/2006/relationships/hyperlink" Target="http://www.linear.com/product/LTM4615" TargetMode="External"/><Relationship Id="rId26" Type="http://schemas.openxmlformats.org/officeDocument/2006/relationships/hyperlink" Target="https://www.analog.com/en/products/ltm4710-1.html" TargetMode="External"/><Relationship Id="rId3" Type="http://schemas.openxmlformats.org/officeDocument/2006/relationships/hyperlink" Target="https://www.analog.com/en/products/ltm8024.html" TargetMode="External"/><Relationship Id="rId21" Type="http://schemas.openxmlformats.org/officeDocument/2006/relationships/hyperlink" Target="https://www.analog.com/en/products/ltm8060.html#product-overview" TargetMode="External"/><Relationship Id="rId34" Type="http://schemas.openxmlformats.org/officeDocument/2006/relationships/image" Target="../media/image30.png"/><Relationship Id="rId7" Type="http://schemas.openxmlformats.org/officeDocument/2006/relationships/hyperlink" Target="https://www.analog.com/en/products/ltm4705.html" TargetMode="External"/><Relationship Id="rId12" Type="http://schemas.openxmlformats.org/officeDocument/2006/relationships/hyperlink" Target="http://www.linear.com/product/LTM4675" TargetMode="External"/><Relationship Id="rId17" Type="http://schemas.openxmlformats.org/officeDocument/2006/relationships/hyperlink" Target="https://www.analog.com/en/products/ltm4662.html" TargetMode="External"/><Relationship Id="rId25" Type="http://schemas.openxmlformats.org/officeDocument/2006/relationships/hyperlink" Target="http://www.linear.com/product/LTM4644" TargetMode="External"/><Relationship Id="rId33" Type="http://schemas.openxmlformats.org/officeDocument/2006/relationships/slide" Target="slide8.xm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analog.com/en/products/ltm4646.html" TargetMode="External"/><Relationship Id="rId20" Type="http://schemas.openxmlformats.org/officeDocument/2006/relationships/hyperlink" Target="http://www.linear.com/product/LTM4634" TargetMode="Externa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ear.com/product/LTM4642" TargetMode="External"/><Relationship Id="rId11" Type="http://schemas.openxmlformats.org/officeDocument/2006/relationships/hyperlink" Target="https://www.analog.com/en/products/ltm4620a.html" TargetMode="External"/><Relationship Id="rId24" Type="http://schemas.openxmlformats.org/officeDocument/2006/relationships/hyperlink" Target="https://www.analog.com/en/products/ltm4643.html" TargetMode="External"/><Relationship Id="rId32" Type="http://schemas.openxmlformats.org/officeDocument/2006/relationships/slide" Target="slide7.xml"/><Relationship Id="rId5" Type="http://schemas.openxmlformats.org/officeDocument/2006/relationships/hyperlink" Target="http://www.linear.com/product/LTM4619" TargetMode="External"/><Relationship Id="rId15" Type="http://schemas.openxmlformats.org/officeDocument/2006/relationships/hyperlink" Target="http://www.linear.com/product/LTM4676A" TargetMode="External"/><Relationship Id="rId23" Type="http://schemas.openxmlformats.org/officeDocument/2006/relationships/hyperlink" Target="https://www.analog.com/en/products/ltm4673.html" TargetMode="External"/><Relationship Id="rId28" Type="http://schemas.openxmlformats.org/officeDocument/2006/relationships/slide" Target="slide3.xml"/><Relationship Id="rId10" Type="http://schemas.openxmlformats.org/officeDocument/2006/relationships/hyperlink" Target="https://www.analog.com/en/products/ltm4631.html" TargetMode="External"/><Relationship Id="rId19" Type="http://schemas.openxmlformats.org/officeDocument/2006/relationships/hyperlink" Target="http://www.linear.com/product/LTM4633" TargetMode="External"/><Relationship Id="rId31" Type="http://schemas.openxmlformats.org/officeDocument/2006/relationships/image" Target="../media/image29.png"/><Relationship Id="rId4" Type="http://schemas.openxmlformats.org/officeDocument/2006/relationships/hyperlink" Target="http://www.linear.com/product/LTM4614" TargetMode="External"/><Relationship Id="rId9" Type="http://schemas.openxmlformats.org/officeDocument/2006/relationships/hyperlink" Target="http://www.linear.com/product/LTM4628" TargetMode="External"/><Relationship Id="rId14" Type="http://schemas.openxmlformats.org/officeDocument/2006/relationships/hyperlink" Target="https://www.analog.com/en/products/ltm4686b.html" TargetMode="External"/><Relationship Id="rId22" Type="http://schemas.openxmlformats.org/officeDocument/2006/relationships/hyperlink" Target="https://www.analog.com/en/products/ltm4671.html#product-overview" TargetMode="External"/><Relationship Id="rId27" Type="http://schemas.openxmlformats.org/officeDocument/2006/relationships/hyperlink" Target="https://www.analog.com/en/products/ltm4670.html" TargetMode="External"/><Relationship Id="rId30" Type="http://schemas.microsoft.com/office/2007/relationships/hdphoto" Target="../media/hdphoto1.wdp"/><Relationship Id="rId35" Type="http://schemas.openxmlformats.org/officeDocument/2006/relationships/image" Target="../media/image31.svg"/><Relationship Id="rId8" Type="http://schemas.openxmlformats.org/officeDocument/2006/relationships/hyperlink" Target="http://www.linear.com/product/LTM461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en/products/ltm4686.html" TargetMode="External"/><Relationship Id="rId13" Type="http://schemas.openxmlformats.org/officeDocument/2006/relationships/hyperlink" Target="https://www.analog.com/en/products/ltm4650a.html" TargetMode="External"/><Relationship Id="rId18" Type="http://schemas.openxmlformats.org/officeDocument/2006/relationships/slide" Target="slide3.xml"/><Relationship Id="rId3" Type="http://schemas.openxmlformats.org/officeDocument/2006/relationships/hyperlink" Target="http://www.linear.com/product/LTM4637" TargetMode="External"/><Relationship Id="rId21" Type="http://schemas.openxmlformats.org/officeDocument/2006/relationships/image" Target="../media/image29.png"/><Relationship Id="rId7" Type="http://schemas.openxmlformats.org/officeDocument/2006/relationships/hyperlink" Target="https://www.analog.com/en/products/ltm4646.html" TargetMode="External"/><Relationship Id="rId12" Type="http://schemas.openxmlformats.org/officeDocument/2006/relationships/hyperlink" Target="http://www.linear.com/product/LTM4650" TargetMode="External"/><Relationship Id="rId17" Type="http://schemas.openxmlformats.org/officeDocument/2006/relationships/hyperlink" Target="https://www.analog.com/en/products/ltm4671.html#product-overview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linear.com/product/LTM4633" TargetMode="Externa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ltm4631.html" TargetMode="External"/><Relationship Id="rId11" Type="http://schemas.openxmlformats.org/officeDocument/2006/relationships/hyperlink" Target="http://www.linear.com/product/LTM4630A" TargetMode="External"/><Relationship Id="rId5" Type="http://schemas.openxmlformats.org/officeDocument/2006/relationships/hyperlink" Target="http://www.linear.com/product/LTM4675" TargetMode="External"/><Relationship Id="rId15" Type="http://schemas.openxmlformats.org/officeDocument/2006/relationships/hyperlink" Target="https://www.analog.com/en/products/ltm4664.html#product-overview" TargetMode="External"/><Relationship Id="rId10" Type="http://schemas.openxmlformats.org/officeDocument/2006/relationships/hyperlink" Target="http://www.linear.com/product/LTM4630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://www.linear.com/product/LTM4639" TargetMode="External"/><Relationship Id="rId9" Type="http://schemas.openxmlformats.org/officeDocument/2006/relationships/hyperlink" Target="http://www.linear.com/product/LTM4677" TargetMode="External"/><Relationship Id="rId14" Type="http://schemas.openxmlformats.org/officeDocument/2006/relationships/hyperlink" Target="https://www.analog.com/en/products/ltm4678.html#product-over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EA35-1802-4288-8363-7F7896BC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4" y="-15128"/>
            <a:ext cx="10206154" cy="830997"/>
          </a:xfrm>
        </p:spPr>
        <p:txBody>
          <a:bodyPr/>
          <a:lstStyle/>
          <a:p>
            <a:r>
              <a:rPr lang="en-US" b="1" dirty="0"/>
              <a:t>µModule Infographics User Guide</a:t>
            </a:r>
            <a:endParaRPr lang="en-US" sz="1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DF6CC1-9238-4BB2-98FD-0C9CC7DD0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638" y="1371600"/>
            <a:ext cx="7767182" cy="100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83AFF63-96A9-4509-928A-0DCECD862FED}"/>
              </a:ext>
            </a:extLst>
          </p:cNvPr>
          <p:cNvSpPr txBox="1">
            <a:spLocks/>
          </p:cNvSpPr>
          <p:nvPr/>
        </p:nvSpPr>
        <p:spPr>
          <a:xfrm>
            <a:off x="209232" y="678793"/>
            <a:ext cx="10161258" cy="584775"/>
          </a:xfrm>
          <a:prstGeom prst="rect">
            <a:avLst/>
          </a:prstGeom>
          <a:noFill/>
        </p:spPr>
        <p:txBody>
          <a:bodyPr vert="horz" wrap="square" lIns="0" tIns="182880" rIns="0" bIns="91440" rtlCol="0" anchor="t" anchorCtr="0">
            <a:sp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Use this file in </a:t>
            </a:r>
            <a:r>
              <a:rPr lang="en-US" sz="2000" b="1" dirty="0">
                <a:solidFill>
                  <a:schemeClr val="tx1"/>
                </a:solidFill>
              </a:rPr>
              <a:t>Presentation Mode</a:t>
            </a:r>
            <a:r>
              <a:rPr lang="en-US" sz="2000" dirty="0">
                <a:solidFill>
                  <a:schemeClr val="tx1"/>
                </a:solidFill>
              </a:rPr>
              <a:t>. Then click to start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5D280A-0618-425C-BAA1-68BC3DC1A7C6}"/>
              </a:ext>
            </a:extLst>
          </p:cNvPr>
          <p:cNvGrpSpPr/>
          <p:nvPr/>
        </p:nvGrpSpPr>
        <p:grpSpPr>
          <a:xfrm>
            <a:off x="4191000" y="1519282"/>
            <a:ext cx="533400" cy="457200"/>
            <a:chOff x="4227795" y="5595748"/>
            <a:chExt cx="533400" cy="457200"/>
          </a:xfrm>
        </p:grpSpPr>
        <p:pic>
          <p:nvPicPr>
            <p:cNvPr id="14" name="Graphic 13" descr="Arrow: Counter-clockwise curve">
              <a:extLst>
                <a:ext uri="{FF2B5EF4-FFF2-40B4-BE49-F238E27FC236}">
                  <a16:creationId xmlns:a16="http://schemas.microsoft.com/office/drawing/2014/main" id="{180663F7-762E-496F-9882-10B8627F8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27795" y="5595748"/>
              <a:ext cx="457200" cy="4572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5FB793-FDFD-49FB-BEF0-61B00C77509D}"/>
                </a:ext>
              </a:extLst>
            </p:cNvPr>
            <p:cNvSpPr/>
            <p:nvPr/>
          </p:nvSpPr>
          <p:spPr>
            <a:xfrm>
              <a:off x="4608795" y="5667655"/>
              <a:ext cx="152400" cy="156693"/>
            </a:xfrm>
            <a:prstGeom prst="ellipse">
              <a:avLst/>
            </a:prstGeom>
            <a:noFill/>
            <a:ln>
              <a:solidFill>
                <a:srgbClr val="FF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EDFCA4-3C19-40ED-8DD3-07C78D951BF5}"/>
              </a:ext>
            </a:extLst>
          </p:cNvPr>
          <p:cNvGrpSpPr/>
          <p:nvPr/>
        </p:nvGrpSpPr>
        <p:grpSpPr>
          <a:xfrm>
            <a:off x="333740" y="1982144"/>
            <a:ext cx="548640" cy="457200"/>
            <a:chOff x="2592879" y="2481342"/>
            <a:chExt cx="548640" cy="457200"/>
          </a:xfrm>
        </p:grpSpPr>
        <p:pic>
          <p:nvPicPr>
            <p:cNvPr id="10" name="Graphic 9" descr="Arrow: Counter-clockwise curve">
              <a:extLst>
                <a:ext uri="{FF2B5EF4-FFF2-40B4-BE49-F238E27FC236}">
                  <a16:creationId xmlns:a16="http://schemas.microsoft.com/office/drawing/2014/main" id="{D79325E4-7013-4983-B5E7-F00D1088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92879" y="2481342"/>
              <a:ext cx="457200" cy="45720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E69960-15D7-4964-9186-807D96644464}"/>
                </a:ext>
              </a:extLst>
            </p:cNvPr>
            <p:cNvSpPr/>
            <p:nvPr/>
          </p:nvSpPr>
          <p:spPr>
            <a:xfrm>
              <a:off x="2958639" y="2576925"/>
              <a:ext cx="182880" cy="182880"/>
            </a:xfrm>
            <a:prstGeom prst="ellipse">
              <a:avLst/>
            </a:prstGeom>
            <a:noFill/>
            <a:ln>
              <a:solidFill>
                <a:srgbClr val="FF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0EBAD0F-5664-4165-85FC-E5AD7F888BCA}"/>
              </a:ext>
            </a:extLst>
          </p:cNvPr>
          <p:cNvSpPr txBox="1"/>
          <p:nvPr/>
        </p:nvSpPr>
        <p:spPr>
          <a:xfrm>
            <a:off x="10677658" y="722718"/>
            <a:ext cx="1371600" cy="420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/>
              <a:t>µModule Regulators</a:t>
            </a:r>
          </a:p>
          <a:p>
            <a:pPr algn="r">
              <a:lnSpc>
                <a:spcPts val="600"/>
              </a:lnSpc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D9EEB-13BD-4C94-AFC0-ACD456455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34" y="3789757"/>
            <a:ext cx="5029728" cy="28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C2F737A-186F-47EE-9258-0BC3399206E2}"/>
              </a:ext>
            </a:extLst>
          </p:cNvPr>
          <p:cNvSpPr txBox="1">
            <a:spLocks/>
          </p:cNvSpPr>
          <p:nvPr/>
        </p:nvSpPr>
        <p:spPr>
          <a:xfrm>
            <a:off x="189638" y="2671649"/>
            <a:ext cx="11392762" cy="646331"/>
          </a:xfrm>
          <a:prstGeom prst="rect">
            <a:avLst/>
          </a:prstGeom>
          <a:noFill/>
        </p:spPr>
        <p:txBody>
          <a:bodyPr vert="horz" wrap="square" lIns="0" tIns="182880" rIns="0" bIns="91440" rtlCol="0" anchor="t" anchorCtr="0">
            <a:sp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2.   </a:t>
            </a:r>
            <a:r>
              <a:rPr lang="en-US" sz="2000" dirty="0">
                <a:solidFill>
                  <a:schemeClr val="tx1"/>
                </a:solidFill>
              </a:rPr>
              <a:t>Click on the blocks to navigate µModule Regulators by </a:t>
            </a:r>
            <a:r>
              <a:rPr lang="en-US" sz="2000" b="1" dirty="0">
                <a:solidFill>
                  <a:schemeClr val="tx1"/>
                </a:solidFill>
              </a:rPr>
              <a:t>Functions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Power Levels </a:t>
            </a:r>
            <a:r>
              <a:rPr lang="en-US" sz="2000" dirty="0">
                <a:solidFill>
                  <a:schemeClr val="tx1"/>
                </a:solidFill>
              </a:rPr>
              <a:t>or </a:t>
            </a:r>
            <a:r>
              <a:rPr lang="en-US" sz="2000" b="1" dirty="0">
                <a:solidFill>
                  <a:schemeClr val="tx1"/>
                </a:solidFill>
              </a:rPr>
              <a:t>Features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EBFD4-2F42-44FE-9A6C-00818525B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101" y="3799970"/>
            <a:ext cx="5029728" cy="28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8C4C4D-EADA-44A2-9AFB-9971789A90F5}"/>
              </a:ext>
            </a:extLst>
          </p:cNvPr>
          <p:cNvSpPr/>
          <p:nvPr/>
        </p:nvSpPr>
        <p:spPr>
          <a:xfrm>
            <a:off x="226934" y="4370613"/>
            <a:ext cx="916066" cy="914400"/>
          </a:xfrm>
          <a:custGeom>
            <a:avLst/>
            <a:gdLst>
              <a:gd name="connsiteX0" fmla="*/ 0 w 916066"/>
              <a:gd name="connsiteY0" fmla="*/ 152403 h 914400"/>
              <a:gd name="connsiteX1" fmla="*/ 152403 w 916066"/>
              <a:gd name="connsiteY1" fmla="*/ 0 h 914400"/>
              <a:gd name="connsiteX2" fmla="*/ 439695 w 916066"/>
              <a:gd name="connsiteY2" fmla="*/ 0 h 914400"/>
              <a:gd name="connsiteX3" fmla="*/ 763663 w 916066"/>
              <a:gd name="connsiteY3" fmla="*/ 0 h 914400"/>
              <a:gd name="connsiteX4" fmla="*/ 916066 w 916066"/>
              <a:gd name="connsiteY4" fmla="*/ 152403 h 914400"/>
              <a:gd name="connsiteX5" fmla="*/ 916066 w 916066"/>
              <a:gd name="connsiteY5" fmla="*/ 469392 h 914400"/>
              <a:gd name="connsiteX6" fmla="*/ 916066 w 916066"/>
              <a:gd name="connsiteY6" fmla="*/ 761997 h 914400"/>
              <a:gd name="connsiteX7" fmla="*/ 763663 w 916066"/>
              <a:gd name="connsiteY7" fmla="*/ 914400 h 914400"/>
              <a:gd name="connsiteX8" fmla="*/ 445808 w 916066"/>
              <a:gd name="connsiteY8" fmla="*/ 914400 h 914400"/>
              <a:gd name="connsiteX9" fmla="*/ 152403 w 916066"/>
              <a:gd name="connsiteY9" fmla="*/ 914400 h 914400"/>
              <a:gd name="connsiteX10" fmla="*/ 0 w 916066"/>
              <a:gd name="connsiteY10" fmla="*/ 761997 h 914400"/>
              <a:gd name="connsiteX11" fmla="*/ 0 w 916066"/>
              <a:gd name="connsiteY11" fmla="*/ 451104 h 914400"/>
              <a:gd name="connsiteX12" fmla="*/ 0 w 916066"/>
              <a:gd name="connsiteY12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6066" h="914400" extrusionOk="0">
                <a:moveTo>
                  <a:pt x="0" y="152403"/>
                </a:moveTo>
                <a:cubicBezTo>
                  <a:pt x="-8801" y="55948"/>
                  <a:pt x="62649" y="7219"/>
                  <a:pt x="152403" y="0"/>
                </a:cubicBezTo>
                <a:cubicBezTo>
                  <a:pt x="235435" y="-16698"/>
                  <a:pt x="299428" y="19272"/>
                  <a:pt x="439695" y="0"/>
                </a:cubicBezTo>
                <a:cubicBezTo>
                  <a:pt x="579962" y="-19272"/>
                  <a:pt x="608376" y="24360"/>
                  <a:pt x="763663" y="0"/>
                </a:cubicBezTo>
                <a:cubicBezTo>
                  <a:pt x="859404" y="12399"/>
                  <a:pt x="922330" y="45072"/>
                  <a:pt x="916066" y="152403"/>
                </a:cubicBezTo>
                <a:cubicBezTo>
                  <a:pt x="944882" y="216478"/>
                  <a:pt x="884984" y="388275"/>
                  <a:pt x="916066" y="469392"/>
                </a:cubicBezTo>
                <a:cubicBezTo>
                  <a:pt x="947148" y="550509"/>
                  <a:pt x="887276" y="660895"/>
                  <a:pt x="916066" y="761997"/>
                </a:cubicBezTo>
                <a:cubicBezTo>
                  <a:pt x="908312" y="856807"/>
                  <a:pt x="854286" y="912361"/>
                  <a:pt x="763663" y="914400"/>
                </a:cubicBezTo>
                <a:cubicBezTo>
                  <a:pt x="665662" y="941905"/>
                  <a:pt x="522468" y="877435"/>
                  <a:pt x="445808" y="914400"/>
                </a:cubicBezTo>
                <a:cubicBezTo>
                  <a:pt x="369149" y="951365"/>
                  <a:pt x="269131" y="900994"/>
                  <a:pt x="152403" y="914400"/>
                </a:cubicBezTo>
                <a:cubicBezTo>
                  <a:pt x="66560" y="910970"/>
                  <a:pt x="-8117" y="843958"/>
                  <a:pt x="0" y="761997"/>
                </a:cubicBezTo>
                <a:cubicBezTo>
                  <a:pt x="-11354" y="694293"/>
                  <a:pt x="11724" y="539619"/>
                  <a:pt x="0" y="451104"/>
                </a:cubicBezTo>
                <a:cubicBezTo>
                  <a:pt x="-11724" y="362589"/>
                  <a:pt x="11621" y="245002"/>
                  <a:pt x="0" y="15240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extLst>
              <a:ext uri="{C807C97D-BFC1-408E-A445-0C87EB9F89A2}">
                <ask:lineSketchStyleProps xmlns:ask="http://schemas.microsoft.com/office/drawing/2018/sketchyshapes" sd="305750910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A68903-A9C9-4A23-A5B9-953B5B00131A}"/>
              </a:ext>
            </a:extLst>
          </p:cNvPr>
          <p:cNvSpPr/>
          <p:nvPr/>
        </p:nvSpPr>
        <p:spPr>
          <a:xfrm>
            <a:off x="5472100" y="4550433"/>
            <a:ext cx="1081099" cy="533400"/>
          </a:xfrm>
          <a:custGeom>
            <a:avLst/>
            <a:gdLst>
              <a:gd name="connsiteX0" fmla="*/ 0 w 1081099"/>
              <a:gd name="connsiteY0" fmla="*/ 88902 h 533400"/>
              <a:gd name="connsiteX1" fmla="*/ 88902 w 1081099"/>
              <a:gd name="connsiteY1" fmla="*/ 0 h 533400"/>
              <a:gd name="connsiteX2" fmla="*/ 513451 w 1081099"/>
              <a:gd name="connsiteY2" fmla="*/ 0 h 533400"/>
              <a:gd name="connsiteX3" fmla="*/ 992197 w 1081099"/>
              <a:gd name="connsiteY3" fmla="*/ 0 h 533400"/>
              <a:gd name="connsiteX4" fmla="*/ 1081099 w 1081099"/>
              <a:gd name="connsiteY4" fmla="*/ 88902 h 533400"/>
              <a:gd name="connsiteX5" fmla="*/ 1081099 w 1081099"/>
              <a:gd name="connsiteY5" fmla="*/ 444498 h 533400"/>
              <a:gd name="connsiteX6" fmla="*/ 992197 w 1081099"/>
              <a:gd name="connsiteY6" fmla="*/ 533400 h 533400"/>
              <a:gd name="connsiteX7" fmla="*/ 558615 w 1081099"/>
              <a:gd name="connsiteY7" fmla="*/ 533400 h 533400"/>
              <a:gd name="connsiteX8" fmla="*/ 88902 w 1081099"/>
              <a:gd name="connsiteY8" fmla="*/ 533400 h 533400"/>
              <a:gd name="connsiteX9" fmla="*/ 0 w 1081099"/>
              <a:gd name="connsiteY9" fmla="*/ 444498 h 533400"/>
              <a:gd name="connsiteX10" fmla="*/ 0 w 1081099"/>
              <a:gd name="connsiteY10" fmla="*/ 889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1099" h="533400" extrusionOk="0">
                <a:moveTo>
                  <a:pt x="0" y="88902"/>
                </a:moveTo>
                <a:cubicBezTo>
                  <a:pt x="-4851" y="33031"/>
                  <a:pt x="36842" y="3828"/>
                  <a:pt x="88902" y="0"/>
                </a:cubicBezTo>
                <a:cubicBezTo>
                  <a:pt x="293553" y="-48332"/>
                  <a:pt x="428030" y="12155"/>
                  <a:pt x="513451" y="0"/>
                </a:cubicBezTo>
                <a:cubicBezTo>
                  <a:pt x="598872" y="-12155"/>
                  <a:pt x="863930" y="30208"/>
                  <a:pt x="992197" y="0"/>
                </a:cubicBezTo>
                <a:cubicBezTo>
                  <a:pt x="1048111" y="7303"/>
                  <a:pt x="1082160" y="35881"/>
                  <a:pt x="1081099" y="88902"/>
                </a:cubicBezTo>
                <a:cubicBezTo>
                  <a:pt x="1114296" y="234282"/>
                  <a:pt x="1079788" y="299176"/>
                  <a:pt x="1081099" y="444498"/>
                </a:cubicBezTo>
                <a:cubicBezTo>
                  <a:pt x="1087677" y="491951"/>
                  <a:pt x="1043519" y="530779"/>
                  <a:pt x="992197" y="533400"/>
                </a:cubicBezTo>
                <a:cubicBezTo>
                  <a:pt x="848575" y="568723"/>
                  <a:pt x="742067" y="490868"/>
                  <a:pt x="558615" y="533400"/>
                </a:cubicBezTo>
                <a:cubicBezTo>
                  <a:pt x="375163" y="575932"/>
                  <a:pt x="288738" y="480555"/>
                  <a:pt x="88902" y="533400"/>
                </a:cubicBezTo>
                <a:cubicBezTo>
                  <a:pt x="30090" y="530650"/>
                  <a:pt x="4804" y="495116"/>
                  <a:pt x="0" y="444498"/>
                </a:cubicBezTo>
                <a:cubicBezTo>
                  <a:pt x="-24179" y="293861"/>
                  <a:pt x="33724" y="238772"/>
                  <a:pt x="0" y="8890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extLst>
              <a:ext uri="{C807C97D-BFC1-408E-A445-0C87EB9F89A2}">
                <ask:lineSketchStyleProps xmlns:ask="http://schemas.microsoft.com/office/drawing/2018/sketchyshapes" sd="305750910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F73D248-A884-4141-9821-ED8EFA239612}"/>
              </a:ext>
            </a:extLst>
          </p:cNvPr>
          <p:cNvSpPr/>
          <p:nvPr/>
        </p:nvSpPr>
        <p:spPr>
          <a:xfrm>
            <a:off x="5472100" y="6157641"/>
            <a:ext cx="776300" cy="498972"/>
          </a:xfrm>
          <a:custGeom>
            <a:avLst/>
            <a:gdLst>
              <a:gd name="connsiteX0" fmla="*/ 0 w 776300"/>
              <a:gd name="connsiteY0" fmla="*/ 83164 h 498972"/>
              <a:gd name="connsiteX1" fmla="*/ 83164 w 776300"/>
              <a:gd name="connsiteY1" fmla="*/ 0 h 498972"/>
              <a:gd name="connsiteX2" fmla="*/ 369851 w 776300"/>
              <a:gd name="connsiteY2" fmla="*/ 0 h 498972"/>
              <a:gd name="connsiteX3" fmla="*/ 693136 w 776300"/>
              <a:gd name="connsiteY3" fmla="*/ 0 h 498972"/>
              <a:gd name="connsiteX4" fmla="*/ 776300 w 776300"/>
              <a:gd name="connsiteY4" fmla="*/ 83164 h 498972"/>
              <a:gd name="connsiteX5" fmla="*/ 776300 w 776300"/>
              <a:gd name="connsiteY5" fmla="*/ 415808 h 498972"/>
              <a:gd name="connsiteX6" fmla="*/ 693136 w 776300"/>
              <a:gd name="connsiteY6" fmla="*/ 498972 h 498972"/>
              <a:gd name="connsiteX7" fmla="*/ 400349 w 776300"/>
              <a:gd name="connsiteY7" fmla="*/ 498972 h 498972"/>
              <a:gd name="connsiteX8" fmla="*/ 83164 w 776300"/>
              <a:gd name="connsiteY8" fmla="*/ 498972 h 498972"/>
              <a:gd name="connsiteX9" fmla="*/ 0 w 776300"/>
              <a:gd name="connsiteY9" fmla="*/ 415808 h 498972"/>
              <a:gd name="connsiteX10" fmla="*/ 0 w 776300"/>
              <a:gd name="connsiteY10" fmla="*/ 83164 h 4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300" h="498972" extrusionOk="0">
                <a:moveTo>
                  <a:pt x="0" y="83164"/>
                </a:moveTo>
                <a:cubicBezTo>
                  <a:pt x="-2460" y="33800"/>
                  <a:pt x="31090" y="7943"/>
                  <a:pt x="83164" y="0"/>
                </a:cubicBezTo>
                <a:cubicBezTo>
                  <a:pt x="217846" y="-2822"/>
                  <a:pt x="233341" y="23524"/>
                  <a:pt x="369851" y="0"/>
                </a:cubicBezTo>
                <a:cubicBezTo>
                  <a:pt x="506361" y="-23524"/>
                  <a:pt x="623818" y="20332"/>
                  <a:pt x="693136" y="0"/>
                </a:cubicBezTo>
                <a:cubicBezTo>
                  <a:pt x="747897" y="9462"/>
                  <a:pt x="777567" y="32548"/>
                  <a:pt x="776300" y="83164"/>
                </a:cubicBezTo>
                <a:cubicBezTo>
                  <a:pt x="784031" y="197585"/>
                  <a:pt x="762547" y="343555"/>
                  <a:pt x="776300" y="415808"/>
                </a:cubicBezTo>
                <a:cubicBezTo>
                  <a:pt x="785115" y="459532"/>
                  <a:pt x="744446" y="492628"/>
                  <a:pt x="693136" y="498972"/>
                </a:cubicBezTo>
                <a:cubicBezTo>
                  <a:pt x="576944" y="505793"/>
                  <a:pt x="530918" y="489773"/>
                  <a:pt x="400349" y="498972"/>
                </a:cubicBezTo>
                <a:cubicBezTo>
                  <a:pt x="269780" y="508171"/>
                  <a:pt x="236735" y="471265"/>
                  <a:pt x="83164" y="498972"/>
                </a:cubicBezTo>
                <a:cubicBezTo>
                  <a:pt x="29210" y="496700"/>
                  <a:pt x="5800" y="463573"/>
                  <a:pt x="0" y="415808"/>
                </a:cubicBezTo>
                <a:cubicBezTo>
                  <a:pt x="-28123" y="284050"/>
                  <a:pt x="19932" y="152491"/>
                  <a:pt x="0" y="8316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extLst>
              <a:ext uri="{C807C97D-BFC1-408E-A445-0C87EB9F89A2}">
                <ask:lineSketchStyleProps xmlns:ask="http://schemas.microsoft.com/office/drawing/2018/sketchyshapes" sd="305750910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Line arrow Counter clockwise curve">
            <a:extLst>
              <a:ext uri="{FF2B5EF4-FFF2-40B4-BE49-F238E27FC236}">
                <a16:creationId xmlns:a16="http://schemas.microsoft.com/office/drawing/2014/main" id="{E815D90E-F631-4E1A-A0A8-0188766AE9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506078">
            <a:off x="1084957" y="4048025"/>
            <a:ext cx="580554" cy="580554"/>
          </a:xfrm>
          <a:prstGeom prst="rect">
            <a:avLst/>
          </a:prstGeom>
        </p:spPr>
      </p:pic>
      <p:pic>
        <p:nvPicPr>
          <p:cNvPr id="34" name="Graphic 33" descr="Line arrow Counter clockwise curve">
            <a:extLst>
              <a:ext uri="{FF2B5EF4-FFF2-40B4-BE49-F238E27FC236}">
                <a16:creationId xmlns:a16="http://schemas.microsoft.com/office/drawing/2014/main" id="{C9DBD6DE-E24B-4C9C-AE9F-DBB411F354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506078">
            <a:off x="6478362" y="4169062"/>
            <a:ext cx="580554" cy="580554"/>
          </a:xfrm>
          <a:prstGeom prst="rect">
            <a:avLst/>
          </a:prstGeom>
        </p:spPr>
      </p:pic>
      <p:pic>
        <p:nvPicPr>
          <p:cNvPr id="35" name="Graphic 34" descr="Line arrow Counter clockwise curve">
            <a:extLst>
              <a:ext uri="{FF2B5EF4-FFF2-40B4-BE49-F238E27FC236}">
                <a16:creationId xmlns:a16="http://schemas.microsoft.com/office/drawing/2014/main" id="{96F941D9-274F-4DAB-B9C3-1D3222E977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506078">
            <a:off x="6262921" y="5819328"/>
            <a:ext cx="580554" cy="580554"/>
          </a:xfrm>
          <a:prstGeom prst="rect">
            <a:avLst/>
          </a:prstGeom>
        </p:spPr>
      </p:pic>
      <p:pic>
        <p:nvPicPr>
          <p:cNvPr id="30" name="Picture 29" descr="GoTo(TOC)">
            <a:hlinkClick r:id="rId10" action="ppaction://hlinksldjump"/>
            <a:extLst>
              <a:ext uri="{FF2B5EF4-FFF2-40B4-BE49-F238E27FC236}">
                <a16:creationId xmlns:a16="http://schemas.microsoft.com/office/drawing/2014/main" id="{96547CD4-6C1A-42D2-970E-FBF0564C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4800" y="64008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30F24C-5BA9-4DE6-BCE9-5F6971F3B871}"/>
              </a:ext>
            </a:extLst>
          </p:cNvPr>
          <p:cNvSpPr txBox="1"/>
          <p:nvPr/>
        </p:nvSpPr>
        <p:spPr>
          <a:xfrm>
            <a:off x="1676781" y="4209248"/>
            <a:ext cx="629876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FF0000"/>
                </a:solidFill>
              </a:rPr>
              <a:t>Click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4D4606-61D7-49AB-901F-3200A2A336D2}"/>
              </a:ext>
            </a:extLst>
          </p:cNvPr>
          <p:cNvSpPr txBox="1"/>
          <p:nvPr/>
        </p:nvSpPr>
        <p:spPr>
          <a:xfrm>
            <a:off x="7083577" y="4245633"/>
            <a:ext cx="629876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FF0000"/>
                </a:solidFill>
              </a:rPr>
              <a:t>Click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4B5232-D5F1-4FA9-9D30-A5DC0EE229F3}"/>
              </a:ext>
            </a:extLst>
          </p:cNvPr>
          <p:cNvSpPr txBox="1"/>
          <p:nvPr/>
        </p:nvSpPr>
        <p:spPr>
          <a:xfrm>
            <a:off x="5697711" y="5811272"/>
            <a:ext cx="629876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FF0000"/>
                </a:solidFill>
              </a:rPr>
              <a:t>Click</a:t>
            </a:r>
          </a:p>
        </p:txBody>
      </p:sp>
      <p:pic>
        <p:nvPicPr>
          <p:cNvPr id="12" name="Graphic 11" descr="Line arrow Counter clockwise curve">
            <a:extLst>
              <a:ext uri="{FF2B5EF4-FFF2-40B4-BE49-F238E27FC236}">
                <a16:creationId xmlns:a16="http://schemas.microsoft.com/office/drawing/2014/main" id="{D7D013BD-E259-7B32-E8A6-AB2CDD828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529019">
            <a:off x="6612519" y="3328596"/>
            <a:ext cx="514377" cy="5143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20D5AF-55BB-6004-7A27-B45BBB8A3E78}"/>
              </a:ext>
            </a:extLst>
          </p:cNvPr>
          <p:cNvSpPr txBox="1"/>
          <p:nvPr/>
        </p:nvSpPr>
        <p:spPr>
          <a:xfrm>
            <a:off x="7105424" y="3352800"/>
            <a:ext cx="629876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dirty="0">
                <a:solidFill>
                  <a:srgbClr val="FF0000"/>
                </a:solidFill>
              </a:rPr>
              <a:t>This is Buck Homepage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AE805E-A565-4BFC-9983-0B69FEE5146B}"/>
              </a:ext>
            </a:extLst>
          </p:cNvPr>
          <p:cNvCxnSpPr>
            <a:cxnSpLocks/>
          </p:cNvCxnSpPr>
          <p:nvPr/>
        </p:nvCxnSpPr>
        <p:spPr>
          <a:xfrm>
            <a:off x="11917680" y="6131172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960DDC-034B-3143-C608-FA4CA2DFDE81}"/>
              </a:ext>
            </a:extLst>
          </p:cNvPr>
          <p:cNvSpPr txBox="1"/>
          <p:nvPr/>
        </p:nvSpPr>
        <p:spPr>
          <a:xfrm>
            <a:off x="11407855" y="5718539"/>
            <a:ext cx="784145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dirty="0">
                <a:solidFill>
                  <a:srgbClr val="FF0000"/>
                </a:solidFill>
              </a:rPr>
              <a:t>Clickable Homepage Icon</a:t>
            </a:r>
          </a:p>
        </p:txBody>
      </p:sp>
      <p:pic>
        <p:nvPicPr>
          <p:cNvPr id="26" name="Graphic 25" descr="Line arrow Counter clockwise curve">
            <a:extLst>
              <a:ext uri="{FF2B5EF4-FFF2-40B4-BE49-F238E27FC236}">
                <a16:creationId xmlns:a16="http://schemas.microsoft.com/office/drawing/2014/main" id="{2C09A0C0-ED9E-4696-1CE2-7236650233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529019">
            <a:off x="10396776" y="3413923"/>
            <a:ext cx="347949" cy="3479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A9BE08E-30F8-4C09-701B-693EFA86BC0A}"/>
              </a:ext>
            </a:extLst>
          </p:cNvPr>
          <p:cNvSpPr txBox="1"/>
          <p:nvPr/>
        </p:nvSpPr>
        <p:spPr>
          <a:xfrm>
            <a:off x="10744200" y="3394076"/>
            <a:ext cx="629876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dirty="0">
                <a:solidFill>
                  <a:srgbClr val="FF0000"/>
                </a:solidFill>
              </a:rPr>
              <a:t>µModule BU contact</a:t>
            </a:r>
          </a:p>
        </p:txBody>
      </p:sp>
      <p:pic>
        <p:nvPicPr>
          <p:cNvPr id="11" name="Picture 10" descr="GoTo(TOC)">
            <a:hlinkClick r:id="rId10" action="ppaction://hlinksldjump"/>
            <a:extLst>
              <a:ext uri="{FF2B5EF4-FFF2-40B4-BE49-F238E27FC236}">
                <a16:creationId xmlns:a16="http://schemas.microsoft.com/office/drawing/2014/main" id="{B31B5A1E-6121-0537-009C-EDD5DF9D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000" y="328422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phic 36" descr="Line arrow Counter clockwise curve">
            <a:extLst>
              <a:ext uri="{FF2B5EF4-FFF2-40B4-BE49-F238E27FC236}">
                <a16:creationId xmlns:a16="http://schemas.microsoft.com/office/drawing/2014/main" id="{E480B8AD-9AF9-B025-DFA3-59325A06F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529019">
            <a:off x="2210618" y="3338060"/>
            <a:ext cx="514377" cy="51437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996C7F2-FA16-C106-416F-E379786801CE}"/>
              </a:ext>
            </a:extLst>
          </p:cNvPr>
          <p:cNvSpPr txBox="1"/>
          <p:nvPr/>
        </p:nvSpPr>
        <p:spPr>
          <a:xfrm>
            <a:off x="2698173" y="3348443"/>
            <a:ext cx="3109706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dirty="0">
                <a:solidFill>
                  <a:srgbClr val="FF0000"/>
                </a:solidFill>
              </a:rPr>
              <a:t>Click            to return to Search by Function </a:t>
            </a:r>
          </a:p>
        </p:txBody>
      </p:sp>
      <p:pic>
        <p:nvPicPr>
          <p:cNvPr id="41" name="Graphic 40" descr="Back">
            <a:hlinkClick r:id="rId10" action="ppaction://hlinksldjump"/>
            <a:extLst>
              <a:ext uri="{FF2B5EF4-FFF2-40B4-BE49-F238E27FC236}">
                <a16:creationId xmlns:a16="http://schemas.microsoft.com/office/drawing/2014/main" id="{63C00089-8C7B-D18C-54BA-1F063AA7E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48000" y="3238238"/>
            <a:ext cx="420399" cy="4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C0CB2C-869D-4460-96D8-95374E1F7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25728"/>
              </p:ext>
            </p:extLst>
          </p:nvPr>
        </p:nvGraphicFramePr>
        <p:xfrm>
          <a:off x="152400" y="875291"/>
          <a:ext cx="10489126" cy="5657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13397674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108757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458300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3666613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8941421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493847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691852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871596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60856625"/>
                    </a:ext>
                  </a:extLst>
                </a:gridCol>
                <a:gridCol w="979366">
                  <a:extLst>
                    <a:ext uri="{9D8B030D-6E8A-4147-A177-3AD203B41FA5}">
                      <a16:colId xmlns:a16="http://schemas.microsoft.com/office/drawing/2014/main" val="384897184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53029529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# of Output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 Input Voltage (V)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+mn-lt"/>
                        </a:rPr>
                        <a:t> Output Voltage (V)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Output Current (A)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Parallelable Outputs</a:t>
                      </a: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(Total Iout)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+mn-lt"/>
                        </a:rPr>
                        <a:t>Package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Part Number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449170"/>
                  </a:ext>
                </a:extLst>
              </a:tr>
              <a:tr h="268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Dimensions (mm)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(mm)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60184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(120A)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9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LTM4647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845246"/>
                  </a:ext>
                </a:extLst>
              </a:tr>
              <a:tr h="292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x6 (240A)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7.07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LTM4636 / LTM4636-1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483385"/>
                  </a:ext>
                </a:extLst>
              </a:tr>
              <a:tr h="274320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13A or Single 26A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(100A)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4.41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LTM4620  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0489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13A or Single 26A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(100A)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4.41           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LTM4620A  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93828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26.5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13A or Single 26A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(100A)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LTM4676A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72483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4.5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2.375Vmin with CPWR Bias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15A or Single 30A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(60A)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11.25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LTM4662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12298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18A or Single 36A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(144A)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LTM4677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405175"/>
                  </a:ext>
                </a:extLst>
              </a:tr>
              <a:tr h="292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18A or Single 36A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(144A)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4.41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LGA </a:t>
                      </a: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(only LTM4630)</a:t>
                      </a:r>
                      <a:br>
                        <a:rPr lang="en-US" sz="6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LTM4630  / LTM4630-1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17202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18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(after date code 1720*)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8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(after date code 1720*)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18A or Single 36A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(144A)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4.41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LTM4630A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146299"/>
                  </a:ext>
                </a:extLst>
              </a:tr>
              <a:tr h="292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25A or Single 50A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x6 (300A)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LTM4650 / LTM4650-1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4358"/>
                  </a:ext>
                </a:extLst>
              </a:tr>
              <a:tr h="292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25A or Single 50A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x6 (300A)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4.41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LGA </a:t>
                      </a: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(only LTM4650A)</a:t>
                      </a:r>
                      <a:br>
                        <a:rPr lang="en-US" sz="6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LTM4650A / LTM4650A-1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01465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25A or Single 50A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x5 (250A)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LTM4678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05145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1.5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 (LTM4664A)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25A or Single 50A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30A or Single 60A (A)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x6 (360A)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7.72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LTM4664</a:t>
                      </a:r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ctr"/>
                      <a:r>
                        <a:rPr lang="en-US" sz="9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LTM4664A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78422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30A or Single 60A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(120A)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7.82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LTM4680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28572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50A or Single 100A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x8 (800A)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 x 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7.87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LTM4700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431417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31.25A or Single 125A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x8 (1000A)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x 22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8.17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hlinkClick r:id="rId18"/>
                        </a:rPr>
                        <a:t>LTM4681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17588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31.25A or Single 125A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x8 (1000A)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x 22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5.71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LTM4683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602642"/>
                  </a:ext>
                </a:extLst>
              </a:tr>
            </a:tbl>
          </a:graphicData>
        </a:graphic>
      </p:graphicFrame>
      <p:pic>
        <p:nvPicPr>
          <p:cNvPr id="8" name="Picture 7" descr="GoTo(TOC)">
            <a:hlinkClick r:id="rId19" action="ppaction://hlinksldjump"/>
            <a:extLst>
              <a:ext uri="{FF2B5EF4-FFF2-40B4-BE49-F238E27FC236}">
                <a16:creationId xmlns:a16="http://schemas.microsoft.com/office/drawing/2014/main" id="{C040ED39-D62C-4BF4-B5BF-1B9D6271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3434" y="6435554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E675401-BA29-498A-8F9B-B151BC2B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406"/>
            <a:ext cx="8610600" cy="74562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Step-Down (Buck) 26A – 1,000A</a:t>
            </a:r>
            <a:endParaRPr lang="en-US" sz="36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E2E68-4C22-4B92-BD1A-0E9F404B7DF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2400" y="181082"/>
            <a:ext cx="653995" cy="64008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E01678-94A3-482E-BA82-8587167C12D3}"/>
              </a:ext>
            </a:extLst>
          </p:cNvPr>
          <p:cNvSpPr/>
          <p:nvPr/>
        </p:nvSpPr>
        <p:spPr>
          <a:xfrm>
            <a:off x="10747594" y="1524000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9F3701D-45A2-4ADA-882C-878CB19A0D1E}"/>
              </a:ext>
            </a:extLst>
          </p:cNvPr>
          <p:cNvSpPr/>
          <p:nvPr/>
        </p:nvSpPr>
        <p:spPr>
          <a:xfrm>
            <a:off x="10749870" y="5252046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FB62BF-9C4A-4F03-9C9B-36811B99373D}"/>
              </a:ext>
            </a:extLst>
          </p:cNvPr>
          <p:cNvSpPr/>
          <p:nvPr/>
        </p:nvSpPr>
        <p:spPr>
          <a:xfrm>
            <a:off x="885408" y="2628272"/>
            <a:ext cx="9769782" cy="28296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58E413-9D3F-4D7D-A6D1-54D62C9FC5CA}"/>
              </a:ext>
            </a:extLst>
          </p:cNvPr>
          <p:cNvSpPr/>
          <p:nvPr/>
        </p:nvSpPr>
        <p:spPr>
          <a:xfrm>
            <a:off x="879944" y="3279599"/>
            <a:ext cx="9768394" cy="28296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FD8D20-C262-4E65-998A-C05392BE7474}"/>
              </a:ext>
            </a:extLst>
          </p:cNvPr>
          <p:cNvSpPr/>
          <p:nvPr/>
        </p:nvSpPr>
        <p:spPr>
          <a:xfrm>
            <a:off x="879944" y="4800599"/>
            <a:ext cx="9775207" cy="173243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F05BD3-33AB-4699-8E8F-B9B0A2327951}"/>
              </a:ext>
            </a:extLst>
          </p:cNvPr>
          <p:cNvSpPr/>
          <p:nvPr/>
        </p:nvSpPr>
        <p:spPr>
          <a:xfrm>
            <a:off x="9827263" y="5081334"/>
            <a:ext cx="820795" cy="363104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7E9FE1-1B04-4CDD-A2ED-1FFFAF880A54}"/>
              </a:ext>
            </a:extLst>
          </p:cNvPr>
          <p:cNvSpPr/>
          <p:nvPr/>
        </p:nvSpPr>
        <p:spPr>
          <a:xfrm>
            <a:off x="10747594" y="2456196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(≥40V)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F80C2-0C33-4EB5-9CEB-A848851CAE8C}"/>
              </a:ext>
            </a:extLst>
          </p:cNvPr>
          <p:cNvSpPr/>
          <p:nvPr/>
        </p:nvSpPr>
        <p:spPr>
          <a:xfrm>
            <a:off x="1981200" y="5076328"/>
            <a:ext cx="914400" cy="35481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F6B644-8D30-4458-8E0A-C4656F4F3B27}"/>
              </a:ext>
            </a:extLst>
          </p:cNvPr>
          <p:cNvSpPr/>
          <p:nvPr/>
        </p:nvSpPr>
        <p:spPr>
          <a:xfrm>
            <a:off x="10747514" y="3388222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E72F4-0216-458B-82CF-15A837787580}"/>
              </a:ext>
            </a:extLst>
          </p:cNvPr>
          <p:cNvSpPr/>
          <p:nvPr/>
        </p:nvSpPr>
        <p:spPr>
          <a:xfrm>
            <a:off x="890915" y="3564047"/>
            <a:ext cx="9750652" cy="12251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E1F467-2C52-4F3C-B071-C18AFF1E64F7}"/>
              </a:ext>
            </a:extLst>
          </p:cNvPr>
          <p:cNvSpPr/>
          <p:nvPr/>
        </p:nvSpPr>
        <p:spPr>
          <a:xfrm>
            <a:off x="879944" y="2641565"/>
            <a:ext cx="9769782" cy="27715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7CF2E1-7CD5-426A-9E85-800C1CFF45D1}"/>
              </a:ext>
            </a:extLst>
          </p:cNvPr>
          <p:cNvSpPr/>
          <p:nvPr/>
        </p:nvSpPr>
        <p:spPr>
          <a:xfrm>
            <a:off x="882658" y="3266304"/>
            <a:ext cx="9750652" cy="28296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C13C2A-D635-4660-982A-8510314136BB}"/>
              </a:ext>
            </a:extLst>
          </p:cNvPr>
          <p:cNvSpPr/>
          <p:nvPr/>
        </p:nvSpPr>
        <p:spPr>
          <a:xfrm>
            <a:off x="898952" y="4809594"/>
            <a:ext cx="9756197" cy="2463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557FD1-9A33-44B8-898D-5AA2A1062E93}"/>
              </a:ext>
            </a:extLst>
          </p:cNvPr>
          <p:cNvSpPr/>
          <p:nvPr/>
        </p:nvSpPr>
        <p:spPr>
          <a:xfrm>
            <a:off x="877111" y="5437667"/>
            <a:ext cx="9756199" cy="26936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5DE7CA-E1AA-4D94-85CA-E6AA41DD0463}"/>
              </a:ext>
            </a:extLst>
          </p:cNvPr>
          <p:cNvSpPr txBox="1"/>
          <p:nvPr/>
        </p:nvSpPr>
        <p:spPr>
          <a:xfrm>
            <a:off x="10820400" y="693506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C339951-817C-4337-A9C7-DE930344B672}"/>
              </a:ext>
            </a:extLst>
          </p:cNvPr>
          <p:cNvSpPr/>
          <p:nvPr/>
        </p:nvSpPr>
        <p:spPr>
          <a:xfrm>
            <a:off x="10750245" y="4320134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(≤3V)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38769C-0292-4865-8B5C-5386828FA001}"/>
              </a:ext>
            </a:extLst>
          </p:cNvPr>
          <p:cNvSpPr/>
          <p:nvPr/>
        </p:nvSpPr>
        <p:spPr>
          <a:xfrm>
            <a:off x="888721" y="2911234"/>
            <a:ext cx="1092479" cy="372135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34E40-1639-F2B5-5625-1C4373082D8B}"/>
              </a:ext>
            </a:extLst>
          </p:cNvPr>
          <p:cNvSpPr/>
          <p:nvPr/>
        </p:nvSpPr>
        <p:spPr>
          <a:xfrm>
            <a:off x="888815" y="5992534"/>
            <a:ext cx="9750652" cy="537278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36AFF-99CF-D18A-BB1A-F0031CF3D023}"/>
              </a:ext>
            </a:extLst>
          </p:cNvPr>
          <p:cNvSpPr/>
          <p:nvPr/>
        </p:nvSpPr>
        <p:spPr>
          <a:xfrm>
            <a:off x="9819701" y="5978076"/>
            <a:ext cx="820795" cy="568254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" grpId="0" animBg="1"/>
      <p:bldP spid="3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BBF4-4653-4BFD-99D7-FEC9D19A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3641"/>
            <a:ext cx="10206154" cy="738664"/>
          </a:xfrm>
        </p:spPr>
        <p:txBody>
          <a:bodyPr/>
          <a:lstStyle/>
          <a:p>
            <a:r>
              <a:rPr lang="en-US" sz="3000" b="1" dirty="0"/>
              <a:t>uSLIC Modules (0.1A – 0.6A)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6C6058-D60B-49A2-B048-0C0D2265A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64440"/>
              </p:ext>
            </p:extLst>
          </p:nvPr>
        </p:nvGraphicFramePr>
        <p:xfrm>
          <a:off x="152400" y="637693"/>
          <a:ext cx="11552916" cy="5870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3758860249"/>
                    </a:ext>
                  </a:extLst>
                </a:gridCol>
                <a:gridCol w="1011474">
                  <a:extLst>
                    <a:ext uri="{9D8B030D-6E8A-4147-A177-3AD203B41FA5}">
                      <a16:colId xmlns:a16="http://schemas.microsoft.com/office/drawing/2014/main" val="1338599718"/>
                    </a:ext>
                  </a:extLst>
                </a:gridCol>
                <a:gridCol w="1011474">
                  <a:extLst>
                    <a:ext uri="{9D8B030D-6E8A-4147-A177-3AD203B41FA5}">
                      <a16:colId xmlns:a16="http://schemas.microsoft.com/office/drawing/2014/main" val="2725962822"/>
                    </a:ext>
                  </a:extLst>
                </a:gridCol>
                <a:gridCol w="1011474">
                  <a:extLst>
                    <a:ext uri="{9D8B030D-6E8A-4147-A177-3AD203B41FA5}">
                      <a16:colId xmlns:a16="http://schemas.microsoft.com/office/drawing/2014/main" val="3013810236"/>
                    </a:ext>
                  </a:extLst>
                </a:gridCol>
                <a:gridCol w="1011474">
                  <a:extLst>
                    <a:ext uri="{9D8B030D-6E8A-4147-A177-3AD203B41FA5}">
                      <a16:colId xmlns:a16="http://schemas.microsoft.com/office/drawing/2014/main" val="1296975627"/>
                    </a:ext>
                  </a:extLst>
                </a:gridCol>
                <a:gridCol w="1364703">
                  <a:extLst>
                    <a:ext uri="{9D8B030D-6E8A-4147-A177-3AD203B41FA5}">
                      <a16:colId xmlns:a16="http://schemas.microsoft.com/office/drawing/2014/main" val="1131205313"/>
                    </a:ext>
                  </a:extLst>
                </a:gridCol>
                <a:gridCol w="1314916">
                  <a:extLst>
                    <a:ext uri="{9D8B030D-6E8A-4147-A177-3AD203B41FA5}">
                      <a16:colId xmlns:a16="http://schemas.microsoft.com/office/drawing/2014/main" val="3887938427"/>
                    </a:ext>
                  </a:extLst>
                </a:gridCol>
                <a:gridCol w="1213769">
                  <a:extLst>
                    <a:ext uri="{9D8B030D-6E8A-4147-A177-3AD203B41FA5}">
                      <a16:colId xmlns:a16="http://schemas.microsoft.com/office/drawing/2014/main" val="3249367313"/>
                    </a:ext>
                  </a:extLst>
                </a:gridCol>
                <a:gridCol w="1112621">
                  <a:extLst>
                    <a:ext uri="{9D8B030D-6E8A-4147-A177-3AD203B41FA5}">
                      <a16:colId xmlns:a16="http://schemas.microsoft.com/office/drawing/2014/main" val="2444978399"/>
                    </a:ext>
                  </a:extLst>
                </a:gridCol>
                <a:gridCol w="1678051">
                  <a:extLst>
                    <a:ext uri="{9D8B030D-6E8A-4147-A177-3AD203B41FA5}">
                      <a16:colId xmlns:a16="http://schemas.microsoft.com/office/drawing/2014/main" val="2360035137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Output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Input Voltage (V)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V</a:t>
                      </a:r>
                      <a:r>
                        <a:rPr lang="en-US" sz="1000" u="none" strike="noStrike" baseline="-25000" dirty="0">
                          <a:effectLst/>
                          <a:latin typeface="+mn-lt"/>
                        </a:rPr>
                        <a:t>IN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(max)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(V)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Voltage (V)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V</a:t>
                      </a:r>
                      <a:r>
                        <a:rPr lang="en-US" sz="1000" u="none" strike="noStrike" baseline="-25000" dirty="0">
                          <a:effectLst/>
                          <a:latin typeface="+mn-lt"/>
                        </a:rPr>
                        <a:t>OUT1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(max)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(V)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Current (A)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Package/ Pins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Part 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31852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Dimensions 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Height 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327132"/>
                  </a:ext>
                </a:extLst>
              </a:tr>
              <a:tr h="201168">
                <a:tc rowSpan="2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2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uSLIC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"/>
                        </a:rPr>
                        <a:t>MAXM17900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309453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uSLIC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3"/>
                        </a:rPr>
                        <a:t>MAXM17552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883158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uSLIC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4"/>
                        </a:rPr>
                        <a:t>MAXM17532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50927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uSLIC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5"/>
                        </a:rPr>
                        <a:t>MAXM17712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05780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uSLIC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6"/>
                        </a:rPr>
                        <a:t>MAXM17720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23145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uSLIC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7"/>
                        </a:rPr>
                        <a:t>MAXM17724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97172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8"/>
                        </a:rPr>
                        <a:t>MAXM15068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3644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9"/>
                        </a:rPr>
                        <a:t>MAXM15065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317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0"/>
                        </a:rPr>
                        <a:t>MAXM15066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75806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1"/>
                        </a:rPr>
                        <a:t>MAXM15067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23751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2"/>
                        </a:rPr>
                        <a:t>MAXM17904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61743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3"/>
                        </a:rPr>
                        <a:t>MAXM17906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69446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4"/>
                        </a:rPr>
                        <a:t>MAXM15465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1076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15"/>
                        </a:rPr>
                        <a:t>MAXM15466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60885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6"/>
                        </a:rPr>
                        <a:t>MAXM15467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88736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7"/>
                        </a:rPr>
                        <a:t>MAXM15062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546851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8"/>
                        </a:rPr>
                        <a:t>MAXM15063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49741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9"/>
                        </a:rPr>
                        <a:t>MAXM15064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9448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0"/>
                        </a:rPr>
                        <a:t>MAXM17901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21395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1"/>
                        </a:rPr>
                        <a:t>MAXM17903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78813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2"/>
                        </a:rPr>
                        <a:t>MAXM15462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8703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3"/>
                        </a:rPr>
                        <a:t>MAXM15463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9603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x 3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4"/>
                        </a:rPr>
                        <a:t>MAXM15464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61702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 x 2.6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10-lead eMGA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5"/>
                        </a:rPr>
                        <a:t>MAXM38643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/A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33223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6"/>
                        </a:rPr>
                        <a:t>MAXM17625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1721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22" marR="1222" marT="1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7"/>
                        </a:rPr>
                        <a:t>MAXM17626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27658"/>
                  </a:ext>
                </a:extLst>
              </a:tr>
            </a:tbl>
          </a:graphicData>
        </a:graphic>
      </p:graphicFrame>
      <p:pic>
        <p:nvPicPr>
          <p:cNvPr id="4" name="Picture 3" descr="GoTo(TOC)">
            <a:hlinkClick r:id="rId28" action="ppaction://hlinksldjump"/>
            <a:extLst>
              <a:ext uri="{FF2B5EF4-FFF2-40B4-BE49-F238E27FC236}">
                <a16:creationId xmlns:a16="http://schemas.microsoft.com/office/drawing/2014/main" id="{E9A9E169-4844-4883-BADF-C7E82B06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3434" y="6435554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7AD4C4-E118-4AEB-82C3-956D3637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206154" cy="738664"/>
          </a:xfrm>
        </p:spPr>
        <p:txBody>
          <a:bodyPr/>
          <a:lstStyle/>
          <a:p>
            <a:r>
              <a:rPr lang="en-US" sz="3000" b="1" dirty="0"/>
              <a:t>uSLIC Modules (1A – 6A)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702270-8E62-438F-947D-89257B941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61053"/>
              </p:ext>
            </p:extLst>
          </p:nvPr>
        </p:nvGraphicFramePr>
        <p:xfrm>
          <a:off x="174812" y="738664"/>
          <a:ext cx="11201401" cy="556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496">
                  <a:extLst>
                    <a:ext uri="{9D8B030D-6E8A-4147-A177-3AD203B41FA5}">
                      <a16:colId xmlns:a16="http://schemas.microsoft.com/office/drawing/2014/main" val="1705819785"/>
                    </a:ext>
                  </a:extLst>
                </a:gridCol>
                <a:gridCol w="1103050">
                  <a:extLst>
                    <a:ext uri="{9D8B030D-6E8A-4147-A177-3AD203B41FA5}">
                      <a16:colId xmlns:a16="http://schemas.microsoft.com/office/drawing/2014/main" val="3690717339"/>
                    </a:ext>
                  </a:extLst>
                </a:gridCol>
                <a:gridCol w="1103050">
                  <a:extLst>
                    <a:ext uri="{9D8B030D-6E8A-4147-A177-3AD203B41FA5}">
                      <a16:colId xmlns:a16="http://schemas.microsoft.com/office/drawing/2014/main" val="1135543174"/>
                    </a:ext>
                  </a:extLst>
                </a:gridCol>
                <a:gridCol w="1103050">
                  <a:extLst>
                    <a:ext uri="{9D8B030D-6E8A-4147-A177-3AD203B41FA5}">
                      <a16:colId xmlns:a16="http://schemas.microsoft.com/office/drawing/2014/main" val="3431711758"/>
                    </a:ext>
                  </a:extLst>
                </a:gridCol>
                <a:gridCol w="1103050">
                  <a:extLst>
                    <a:ext uri="{9D8B030D-6E8A-4147-A177-3AD203B41FA5}">
                      <a16:colId xmlns:a16="http://schemas.microsoft.com/office/drawing/2014/main" val="458526023"/>
                    </a:ext>
                  </a:extLst>
                </a:gridCol>
                <a:gridCol w="1177341">
                  <a:extLst>
                    <a:ext uri="{9D8B030D-6E8A-4147-A177-3AD203B41FA5}">
                      <a16:colId xmlns:a16="http://schemas.microsoft.com/office/drawing/2014/main" val="2629486589"/>
                    </a:ext>
                  </a:extLst>
                </a:gridCol>
                <a:gridCol w="1177341">
                  <a:extLst>
                    <a:ext uri="{9D8B030D-6E8A-4147-A177-3AD203B41FA5}">
                      <a16:colId xmlns:a16="http://schemas.microsoft.com/office/drawing/2014/main" val="2396934481"/>
                    </a:ext>
                  </a:extLst>
                </a:gridCol>
                <a:gridCol w="1177341">
                  <a:extLst>
                    <a:ext uri="{9D8B030D-6E8A-4147-A177-3AD203B41FA5}">
                      <a16:colId xmlns:a16="http://schemas.microsoft.com/office/drawing/2014/main" val="3008891700"/>
                    </a:ext>
                  </a:extLst>
                </a:gridCol>
                <a:gridCol w="1177341">
                  <a:extLst>
                    <a:ext uri="{9D8B030D-6E8A-4147-A177-3AD203B41FA5}">
                      <a16:colId xmlns:a16="http://schemas.microsoft.com/office/drawing/2014/main" val="1887898575"/>
                    </a:ext>
                  </a:extLst>
                </a:gridCol>
                <a:gridCol w="1177341">
                  <a:extLst>
                    <a:ext uri="{9D8B030D-6E8A-4147-A177-3AD203B41FA5}">
                      <a16:colId xmlns:a16="http://schemas.microsoft.com/office/drawing/2014/main" val="3672347249"/>
                    </a:ext>
                  </a:extLst>
                </a:gridCol>
              </a:tblGrid>
              <a:tr h="451015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Input Voltage (V)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Voltage (V)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Current (A)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Part 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681736"/>
                  </a:ext>
                </a:extLst>
              </a:tr>
              <a:tr h="56527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Output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Dimensions 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Height 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Part 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077177"/>
                  </a:ext>
                </a:extLst>
              </a:tr>
              <a:tr h="189430">
                <a:tc rowSpan="2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x 3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uSLIC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"/>
                        </a:rPr>
                        <a:t>MAXM17630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17689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EMGA/16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3"/>
                        </a:rPr>
                        <a:t>MAXM17631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99099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EMGA/16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4"/>
                        </a:rPr>
                        <a:t>MAXM17632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2646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 x 2.6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5"/>
                        </a:rPr>
                        <a:t>MAXM17623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84266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6"/>
                        </a:rPr>
                        <a:t>MAXM17624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93206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 x 10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2.92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7"/>
                        </a:rPr>
                        <a:t>MAXM17761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00927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 x 10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8"/>
                        </a:rPr>
                        <a:t>MAXM17502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996571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 x 10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2.92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9"/>
                        </a:rPr>
                        <a:t>MAXM17575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678194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10"/>
                        </a:rPr>
                        <a:t>MAXM17505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064512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11"/>
                        </a:rPr>
                        <a:t>MAXM17545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153401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x 4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uSLIC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2"/>
                        </a:rPr>
                        <a:t>MAXM17633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550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EMGA/24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13"/>
                        </a:rPr>
                        <a:t>MAXM17634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2964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EMGA/24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4"/>
                        </a:rPr>
                        <a:t>MAXM17635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90479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15"/>
                        </a:rPr>
                        <a:t>MAXM17503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68602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LGA MODULE/32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16"/>
                        </a:rPr>
                        <a:t>MAXM17543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901937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4.32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 MODULE/29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17"/>
                        </a:rPr>
                        <a:t>MAXM17537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856089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2.92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 MODULE/33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18"/>
                        </a:rPr>
                        <a:t>MAXM17574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498191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 MODULE/32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19"/>
                        </a:rPr>
                        <a:t>MAXM17504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618965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 MODULE/32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0"/>
                        </a:rPr>
                        <a:t>MAXM17544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248636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4.32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 MODULE/29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1"/>
                        </a:rPr>
                        <a:t>MAXM17536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811236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 x 10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LGA MODULE/28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  <a:hlinkClick r:id="rId22"/>
                        </a:rPr>
                        <a:t>MAXM17514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243635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4.32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 MODULE/29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3"/>
                        </a:rPr>
                        <a:t>MAXM17546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004765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 x 10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 MODULE/28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4"/>
                        </a:rPr>
                        <a:t>MAXM17515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481959"/>
                  </a:ext>
                </a:extLst>
              </a:tr>
              <a:tr h="189430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 MODULE/28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hlinkClick r:id="rId25"/>
                        </a:rPr>
                        <a:t>MAXM17516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22" marR="1222" marT="1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498991"/>
                  </a:ext>
                </a:extLst>
              </a:tr>
            </a:tbl>
          </a:graphicData>
        </a:graphic>
      </p:graphicFrame>
      <p:pic>
        <p:nvPicPr>
          <p:cNvPr id="4" name="Picture 3" descr="GoTo(TOC)">
            <a:hlinkClick r:id="rId26" action="ppaction://hlinksldjump"/>
            <a:extLst>
              <a:ext uri="{FF2B5EF4-FFF2-40B4-BE49-F238E27FC236}">
                <a16:creationId xmlns:a16="http://schemas.microsoft.com/office/drawing/2014/main" id="{772B07ED-1CBB-4DA7-A315-CCAC8384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3434" y="6435554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556B-99B8-4694-B4E2-9F712980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6848"/>
            <a:ext cx="8153400" cy="971551"/>
          </a:xfrm>
        </p:spPr>
        <p:txBody>
          <a:bodyPr/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Step-Down (Buck) Ultrathin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E3AE5-2823-4F71-A2F9-40283398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21" y="261264"/>
            <a:ext cx="847165" cy="822960"/>
          </a:xfrm>
          <a:prstGeom prst="rect">
            <a:avLst/>
          </a:prstGeom>
        </p:spPr>
      </p:pic>
      <p:pic>
        <p:nvPicPr>
          <p:cNvPr id="18" name="Picture 17" descr="GoTo(TOC)">
            <a:hlinkClick r:id="rId3" action="ppaction://hlinksldjump"/>
            <a:extLst>
              <a:ext uri="{FF2B5EF4-FFF2-40B4-BE49-F238E27FC236}">
                <a16:creationId xmlns:a16="http://schemas.microsoft.com/office/drawing/2014/main" id="{757FFEC1-D336-44FE-B67D-999BFAF3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4320" y="6375924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F14D16-D95E-410A-8E72-084EE205C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81032"/>
              </p:ext>
            </p:extLst>
          </p:nvPr>
        </p:nvGraphicFramePr>
        <p:xfrm>
          <a:off x="178921" y="1387983"/>
          <a:ext cx="11768556" cy="3975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356954486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07004309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82801566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0137569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4002767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674013"/>
                    </a:ext>
                  </a:extLst>
                </a:gridCol>
                <a:gridCol w="1626973">
                  <a:extLst>
                    <a:ext uri="{9D8B030D-6E8A-4147-A177-3AD203B41FA5}">
                      <a16:colId xmlns:a16="http://schemas.microsoft.com/office/drawing/2014/main" val="1671695106"/>
                    </a:ext>
                  </a:extLst>
                </a:gridCol>
                <a:gridCol w="1357397">
                  <a:extLst>
                    <a:ext uri="{9D8B030D-6E8A-4147-A177-3AD203B41FA5}">
                      <a16:colId xmlns:a16="http://schemas.microsoft.com/office/drawing/2014/main" val="2756523781"/>
                    </a:ext>
                  </a:extLst>
                </a:gridCol>
                <a:gridCol w="1056105">
                  <a:extLst>
                    <a:ext uri="{9D8B030D-6E8A-4147-A177-3AD203B41FA5}">
                      <a16:colId xmlns:a16="http://schemas.microsoft.com/office/drawing/2014/main" val="4199721104"/>
                    </a:ext>
                  </a:extLst>
                </a:gridCol>
                <a:gridCol w="929077">
                  <a:extLst>
                    <a:ext uri="{9D8B030D-6E8A-4147-A177-3AD203B41FA5}">
                      <a16:colId xmlns:a16="http://schemas.microsoft.com/office/drawing/2014/main" val="1796285607"/>
                    </a:ext>
                  </a:extLst>
                </a:gridCol>
                <a:gridCol w="672524">
                  <a:extLst>
                    <a:ext uri="{9D8B030D-6E8A-4147-A177-3AD203B41FA5}">
                      <a16:colId xmlns:a16="http://schemas.microsoft.com/office/drawing/2014/main" val="175836312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681077292"/>
                    </a:ext>
                  </a:extLst>
                </a:gridCol>
              </a:tblGrid>
              <a:tr h="34480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Function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# of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Output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Input Voltage (V)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Output Voltage (V)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Output Current (A)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Parallelable Outputs (Total Iout)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Package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Part Number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434359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Min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Max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Min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Max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Dimensions (mm)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24194"/>
                  </a:ext>
                </a:extLst>
              </a:tr>
              <a:tr h="34480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Step-Down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1.2A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 x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LTM8074</a:t>
                      </a:r>
                      <a:endParaRPr lang="en-US" sz="11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729504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2.375 with External Bias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(6A)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1.82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2.42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LTM4623</a:t>
                      </a:r>
                      <a:endParaRPr lang="en-US" sz="11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037868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2A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x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/>
                        </a:rPr>
                        <a:t>LTM4691</a:t>
                      </a:r>
                      <a:endParaRPr lang="en-US" sz="11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46699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Dual 2A or Single 4A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(8A)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1.82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LTM4622A</a:t>
                      </a:r>
                      <a:endParaRPr lang="en-US" sz="11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164141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3.6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3.3Vin Compatible with Vin tied to INTVcc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Dual 2.5A or Single 5A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(10A)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1.82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2.42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LTM4622</a:t>
                      </a:r>
                      <a:endParaRPr lang="en-US" sz="11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11174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Dual 10A or Single 20A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(40A)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16 x 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1.91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2.51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LTM4631</a:t>
                      </a:r>
                      <a:endParaRPr lang="en-US" sz="11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38264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(2.375 with Aux 5V Bias LTM4686-1)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Dual 10A or Single 20A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x4 (80A)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11.9 x 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LTM4686/LTM4686-1</a:t>
                      </a:r>
                      <a:endParaRPr lang="en-US" sz="11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588628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2.375 with External Bias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Quad 3A or Single 12A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1.82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2.42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LTM4643</a:t>
                      </a:r>
                      <a:endParaRPr lang="en-US" sz="11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0645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DDR Termination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3.6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3.3Vin Compatible with Vin tied to INTVcc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Dual ±3A and 10mA for VREF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x2 (12A)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6.25 x 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1.82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LTM4632</a:t>
                      </a:r>
                      <a:endParaRPr lang="en-US" sz="11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77542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B1814EB-4476-4481-B167-E887772710E2}"/>
              </a:ext>
            </a:extLst>
          </p:cNvPr>
          <p:cNvSpPr/>
          <p:nvPr/>
        </p:nvSpPr>
        <p:spPr>
          <a:xfrm>
            <a:off x="1554393" y="2070743"/>
            <a:ext cx="10393084" cy="347155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6D959-E7C7-4273-859B-2D0DEE2AC38D}"/>
              </a:ext>
            </a:extLst>
          </p:cNvPr>
          <p:cNvSpPr/>
          <p:nvPr/>
        </p:nvSpPr>
        <p:spPr>
          <a:xfrm>
            <a:off x="1554393" y="4202386"/>
            <a:ext cx="10393083" cy="42164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E9E9C9-3CF2-46D8-8F3C-6763123407A5}"/>
              </a:ext>
            </a:extLst>
          </p:cNvPr>
          <p:cNvSpPr/>
          <p:nvPr/>
        </p:nvSpPr>
        <p:spPr>
          <a:xfrm>
            <a:off x="305483" y="5463865"/>
            <a:ext cx="1371600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8AC8C5-54A3-48FD-8AEA-6A8EAE6C4E22}"/>
              </a:ext>
            </a:extLst>
          </p:cNvPr>
          <p:cNvSpPr/>
          <p:nvPr/>
        </p:nvSpPr>
        <p:spPr>
          <a:xfrm>
            <a:off x="2057400" y="5463865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DF8177-7BC2-40C3-A295-4C5031C713EF}"/>
              </a:ext>
            </a:extLst>
          </p:cNvPr>
          <p:cNvSpPr/>
          <p:nvPr/>
        </p:nvSpPr>
        <p:spPr>
          <a:xfrm>
            <a:off x="5561234" y="5463865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(2019,20,21)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41555-7A3D-4248-B05C-D86CE9081E3F}"/>
              </a:ext>
            </a:extLst>
          </p:cNvPr>
          <p:cNvSpPr/>
          <p:nvPr/>
        </p:nvSpPr>
        <p:spPr>
          <a:xfrm>
            <a:off x="10484443" y="2070742"/>
            <a:ext cx="1463033" cy="34715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2F9E1-7C7A-48B3-9BA1-9160AD8AB668}"/>
              </a:ext>
            </a:extLst>
          </p:cNvPr>
          <p:cNvSpPr/>
          <p:nvPr/>
        </p:nvSpPr>
        <p:spPr>
          <a:xfrm>
            <a:off x="10472471" y="4216659"/>
            <a:ext cx="1475005" cy="393094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ACACED-1680-4FBA-93CB-87315B3D877D}"/>
              </a:ext>
            </a:extLst>
          </p:cNvPr>
          <p:cNvSpPr/>
          <p:nvPr/>
        </p:nvSpPr>
        <p:spPr>
          <a:xfrm>
            <a:off x="3809317" y="5463865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67B26D-D76F-4945-BAFB-D71A64725EAA}"/>
              </a:ext>
            </a:extLst>
          </p:cNvPr>
          <p:cNvSpPr/>
          <p:nvPr/>
        </p:nvSpPr>
        <p:spPr>
          <a:xfrm>
            <a:off x="2743200" y="2076960"/>
            <a:ext cx="642940" cy="34715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DD71442-D204-40ED-A416-52C7EEC57F76}"/>
              </a:ext>
            </a:extLst>
          </p:cNvPr>
          <p:cNvSpPr/>
          <p:nvPr/>
        </p:nvSpPr>
        <p:spPr>
          <a:xfrm>
            <a:off x="7310795" y="5454340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CA91DE-2359-4DCC-AF12-7D959F910129}"/>
              </a:ext>
            </a:extLst>
          </p:cNvPr>
          <p:cNvSpPr/>
          <p:nvPr/>
        </p:nvSpPr>
        <p:spPr>
          <a:xfrm>
            <a:off x="1554393" y="3118754"/>
            <a:ext cx="10393083" cy="76744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2DF72C-CB82-416B-89E0-BEA8067BCA82}"/>
              </a:ext>
            </a:extLst>
          </p:cNvPr>
          <p:cNvSpPr txBox="1"/>
          <p:nvPr/>
        </p:nvSpPr>
        <p:spPr>
          <a:xfrm>
            <a:off x="10820400" y="717214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E977D7-9BB5-4157-9B63-52146732CA04}"/>
              </a:ext>
            </a:extLst>
          </p:cNvPr>
          <p:cNvSpPr/>
          <p:nvPr/>
        </p:nvSpPr>
        <p:spPr>
          <a:xfrm>
            <a:off x="3809317" y="6176660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EC8211-A4C7-4E30-96A6-39CA6F6CB3CB}"/>
              </a:ext>
            </a:extLst>
          </p:cNvPr>
          <p:cNvSpPr/>
          <p:nvPr/>
        </p:nvSpPr>
        <p:spPr>
          <a:xfrm>
            <a:off x="1544956" y="2429016"/>
            <a:ext cx="1179370" cy="68068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43DB60-B373-465B-B7E6-60CA8F891AA8}"/>
              </a:ext>
            </a:extLst>
          </p:cNvPr>
          <p:cNvSpPr/>
          <p:nvPr/>
        </p:nvSpPr>
        <p:spPr>
          <a:xfrm>
            <a:off x="10491347" y="2756562"/>
            <a:ext cx="1475005" cy="34409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662F5A-FECF-46CD-AC20-44AEE00F3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323"/>
            <a:ext cx="417841" cy="425877"/>
          </a:xfrm>
          <a:prstGeom prst="rect">
            <a:avLst/>
          </a:prstGeom>
        </p:spPr>
      </p:pic>
      <p:pic>
        <p:nvPicPr>
          <p:cNvPr id="8" name="Picture 7" descr="GoTo(TOC)">
            <a:hlinkClick r:id="rId4" action="ppaction://hlinksldjump"/>
            <a:extLst>
              <a:ext uri="{FF2B5EF4-FFF2-40B4-BE49-F238E27FC236}">
                <a16:creationId xmlns:a16="http://schemas.microsoft.com/office/drawing/2014/main" id="{C040ED39-D62C-4BF4-B5BF-1B9D6271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3529" y="644271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E675401-BA29-498A-8F9B-B151BC2B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0561"/>
            <a:ext cx="9523855" cy="499499"/>
          </a:xfrm>
        </p:spPr>
        <p:txBody>
          <a:bodyPr anchor="b"/>
          <a:lstStyle/>
          <a:p>
            <a:r>
              <a:rPr lang="en-US" sz="3000" dirty="0">
                <a:latin typeface="+mj-lt"/>
                <a:cs typeface="Arial" panose="020B0604020202020204" pitchFamily="34" charset="0"/>
              </a:rPr>
              <a:t>Step-Down (Buck) Ultralow Noise</a:t>
            </a:r>
            <a:endParaRPr lang="en-US" sz="3000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22FFE3-CC7E-4F4E-BAD4-6610D384C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29876"/>
              </p:ext>
            </p:extLst>
          </p:nvPr>
        </p:nvGraphicFramePr>
        <p:xfrm>
          <a:off x="197671" y="457200"/>
          <a:ext cx="10375079" cy="6319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19119364"/>
                    </a:ext>
                  </a:extLst>
                </a:gridCol>
                <a:gridCol w="577220">
                  <a:extLst>
                    <a:ext uri="{9D8B030D-6E8A-4147-A177-3AD203B41FA5}">
                      <a16:colId xmlns:a16="http://schemas.microsoft.com/office/drawing/2014/main" val="19143954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27119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2255043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9873777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78583018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19214044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59090817"/>
                    </a:ext>
                  </a:extLst>
                </a:gridCol>
                <a:gridCol w="969294">
                  <a:extLst>
                    <a:ext uri="{9D8B030D-6E8A-4147-A177-3AD203B41FA5}">
                      <a16:colId xmlns:a16="http://schemas.microsoft.com/office/drawing/2014/main" val="4252287353"/>
                    </a:ext>
                  </a:extLst>
                </a:gridCol>
                <a:gridCol w="963847">
                  <a:extLst>
                    <a:ext uri="{9D8B030D-6E8A-4147-A177-3AD203B41FA5}">
                      <a16:colId xmlns:a16="http://schemas.microsoft.com/office/drawing/2014/main" val="3790220229"/>
                    </a:ext>
                  </a:extLst>
                </a:gridCol>
                <a:gridCol w="694297">
                  <a:extLst>
                    <a:ext uri="{9D8B030D-6E8A-4147-A177-3AD203B41FA5}">
                      <a16:colId xmlns:a16="http://schemas.microsoft.com/office/drawing/2014/main" val="375390977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462554959"/>
                    </a:ext>
                  </a:extLst>
                </a:gridCol>
                <a:gridCol w="1135381">
                  <a:extLst>
                    <a:ext uri="{9D8B030D-6E8A-4147-A177-3AD203B41FA5}">
                      <a16:colId xmlns:a16="http://schemas.microsoft.com/office/drawing/2014/main" val="1379575502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Function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# of Output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 Input Voltage (V)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 Output Voltage (V)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Output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Current (A)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EMI Standard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Silent Switcher® Architecture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Package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Part Number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3519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Min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Max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Min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Max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Dimensions (mm)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(mm)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58238"/>
                  </a:ext>
                </a:extLst>
              </a:tr>
              <a:tr h="228600"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 Step-Down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EN55022 Class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LTM8020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56897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11.25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LTM8021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1794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EN55022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LTM8031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58143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1.2A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 x 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1.82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LTM8074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70463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EN55022 Class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9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2.82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3.42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LTM8032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97177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LTM8063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1241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LTM8065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80067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0.97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2.8A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CISPR25 Class 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LTM8002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65587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EN55022 Class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11.25 x 15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4.32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4.92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LTM8033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16348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EN55022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1.82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22868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4242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6.25 x 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LTM8053 / LTM8053-1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16219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CISPR25 Class 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LTM8003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23252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0.94*Vin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EN55022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LTM4653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14526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9 x 11.25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22392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EN55022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LTM4612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215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6A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EN55022 Class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2.82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LTM4606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62982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8A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EN55022 Class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 4.32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 4.92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LTM4613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4763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CISPR22 Class B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 (SS3)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5.07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LTM4702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60375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0.5A or Single 1A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CISPR25 Class 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9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5"/>
                        </a:rPr>
                        <a:t>LTM8080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414685"/>
                  </a:ext>
                </a:extLst>
              </a:tr>
              <a:tr h="267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1.4A or Single 2.8A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6"/>
                        </a:rPr>
                        <a:t>LTM8078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196578"/>
                  </a:ext>
                </a:extLst>
              </a:tr>
              <a:tr h="264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Dual 3.5A or Single 7A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9 x 11.25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  <a:hlinkClick r:id="rId27"/>
                        </a:rPr>
                        <a:t>LTM8024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929477"/>
                  </a:ext>
                </a:extLst>
              </a:tr>
              <a:tr h="264064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1.2A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CISPR25 Class 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11.25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8"/>
                        </a:rPr>
                        <a:t>LTM8051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748473"/>
                  </a:ext>
                </a:extLst>
              </a:tr>
              <a:tr h="264064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x 16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9"/>
                        </a:rPr>
                        <a:t>LTM8060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39097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7060665-D304-4154-8E19-BD283BFEEE5A}"/>
              </a:ext>
            </a:extLst>
          </p:cNvPr>
          <p:cNvSpPr/>
          <p:nvPr/>
        </p:nvSpPr>
        <p:spPr>
          <a:xfrm>
            <a:off x="1495975" y="1694882"/>
            <a:ext cx="9076775" cy="228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58B061-957A-41FC-AD4E-BFECC8783F05}"/>
              </a:ext>
            </a:extLst>
          </p:cNvPr>
          <p:cNvSpPr/>
          <p:nvPr/>
        </p:nvSpPr>
        <p:spPr>
          <a:xfrm>
            <a:off x="10733061" y="1600200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C891FA-99E9-4C7B-A36B-637047CCFBC7}"/>
              </a:ext>
            </a:extLst>
          </p:cNvPr>
          <p:cNvSpPr/>
          <p:nvPr/>
        </p:nvSpPr>
        <p:spPr>
          <a:xfrm>
            <a:off x="1515026" y="3124200"/>
            <a:ext cx="9057724" cy="228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BF7433-53FA-40E2-BFD7-D5BBF7037AE2}"/>
              </a:ext>
            </a:extLst>
          </p:cNvPr>
          <p:cNvSpPr/>
          <p:nvPr/>
        </p:nvSpPr>
        <p:spPr>
          <a:xfrm>
            <a:off x="10730045" y="4600068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1790EC-0399-45AD-A554-341A682FCADE}"/>
              </a:ext>
            </a:extLst>
          </p:cNvPr>
          <p:cNvSpPr/>
          <p:nvPr/>
        </p:nvSpPr>
        <p:spPr>
          <a:xfrm>
            <a:off x="9438952" y="6521666"/>
            <a:ext cx="1133796" cy="265381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70C0C7-4157-45CA-BBCB-041910D088B8}"/>
              </a:ext>
            </a:extLst>
          </p:cNvPr>
          <p:cNvSpPr/>
          <p:nvPr/>
        </p:nvSpPr>
        <p:spPr>
          <a:xfrm>
            <a:off x="9438952" y="5240005"/>
            <a:ext cx="1133796" cy="475826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323686-09B2-4F19-9E8E-D60A3D321E89}"/>
              </a:ext>
            </a:extLst>
          </p:cNvPr>
          <p:cNvSpPr/>
          <p:nvPr/>
        </p:nvSpPr>
        <p:spPr>
          <a:xfrm>
            <a:off x="10733061" y="3600112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B9C15-4AC4-4A43-953A-C23B6C4C6403}"/>
              </a:ext>
            </a:extLst>
          </p:cNvPr>
          <p:cNvSpPr/>
          <p:nvPr/>
        </p:nvSpPr>
        <p:spPr>
          <a:xfrm>
            <a:off x="1518522" y="1472125"/>
            <a:ext cx="9063753" cy="228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3D9ADA-B330-4177-8FDB-13C4F250F34B}"/>
              </a:ext>
            </a:extLst>
          </p:cNvPr>
          <p:cNvSpPr/>
          <p:nvPr/>
        </p:nvSpPr>
        <p:spPr>
          <a:xfrm>
            <a:off x="1518522" y="1937079"/>
            <a:ext cx="9063753" cy="228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D5982F-0CB2-4F7B-BC3D-FB97CDDCB9F2}"/>
              </a:ext>
            </a:extLst>
          </p:cNvPr>
          <p:cNvSpPr/>
          <p:nvPr/>
        </p:nvSpPr>
        <p:spPr>
          <a:xfrm>
            <a:off x="1496457" y="4512929"/>
            <a:ext cx="9085818" cy="47582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D1C5C0-E83A-4DF1-8F4E-F750A916B294}"/>
              </a:ext>
            </a:extLst>
          </p:cNvPr>
          <p:cNvSpPr/>
          <p:nvPr/>
        </p:nvSpPr>
        <p:spPr>
          <a:xfrm>
            <a:off x="1499471" y="3372747"/>
            <a:ext cx="9073277" cy="441955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CA068C-568F-48F7-BF09-2BAB495650B5}"/>
              </a:ext>
            </a:extLst>
          </p:cNvPr>
          <p:cNvSpPr/>
          <p:nvPr/>
        </p:nvSpPr>
        <p:spPr>
          <a:xfrm>
            <a:off x="10733061" y="2600156"/>
            <a:ext cx="1371600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2DFBC4-84D9-4CD6-B314-4A04D644BB3F}"/>
              </a:ext>
            </a:extLst>
          </p:cNvPr>
          <p:cNvSpPr/>
          <p:nvPr/>
        </p:nvSpPr>
        <p:spPr>
          <a:xfrm>
            <a:off x="6164598" y="1703778"/>
            <a:ext cx="967273" cy="228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45A727-4159-44CA-955D-F39F28EEB0DA}"/>
              </a:ext>
            </a:extLst>
          </p:cNvPr>
          <p:cNvSpPr/>
          <p:nvPr/>
        </p:nvSpPr>
        <p:spPr>
          <a:xfrm>
            <a:off x="6176261" y="2170381"/>
            <a:ext cx="967274" cy="685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12C398-4706-48E8-89A1-D0346CFC81BE}"/>
              </a:ext>
            </a:extLst>
          </p:cNvPr>
          <p:cNvSpPr/>
          <p:nvPr/>
        </p:nvSpPr>
        <p:spPr>
          <a:xfrm>
            <a:off x="6176261" y="3352800"/>
            <a:ext cx="955610" cy="685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C4E51F-A804-47C5-93D1-812B3102155B}"/>
              </a:ext>
            </a:extLst>
          </p:cNvPr>
          <p:cNvSpPr/>
          <p:nvPr/>
        </p:nvSpPr>
        <p:spPr>
          <a:xfrm>
            <a:off x="6176261" y="4287429"/>
            <a:ext cx="967274" cy="228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2119D3-416B-41AE-BE2B-688315FA5996}"/>
              </a:ext>
            </a:extLst>
          </p:cNvPr>
          <p:cNvSpPr/>
          <p:nvPr/>
        </p:nvSpPr>
        <p:spPr>
          <a:xfrm>
            <a:off x="6164598" y="5240005"/>
            <a:ext cx="978937" cy="1526564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B0470D-1D67-4AA1-968D-C937034E4B91}"/>
              </a:ext>
            </a:extLst>
          </p:cNvPr>
          <p:cNvSpPr txBox="1"/>
          <p:nvPr/>
        </p:nvSpPr>
        <p:spPr>
          <a:xfrm>
            <a:off x="10764978" y="726884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</p:spTree>
    <p:extLst>
      <p:ext uri="{BB962C8B-B14F-4D97-AF65-F5344CB8AC3E}">
        <p14:creationId xmlns:p14="http://schemas.microsoft.com/office/powerpoint/2010/main" val="11995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629C76-3A85-4063-B7C4-13D30D346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72072"/>
              </p:ext>
            </p:extLst>
          </p:nvPr>
        </p:nvGraphicFramePr>
        <p:xfrm>
          <a:off x="58313" y="381000"/>
          <a:ext cx="10678884" cy="6486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176">
                  <a:extLst>
                    <a:ext uri="{9D8B030D-6E8A-4147-A177-3AD203B41FA5}">
                      <a16:colId xmlns:a16="http://schemas.microsoft.com/office/drawing/2014/main" val="97544076"/>
                    </a:ext>
                  </a:extLst>
                </a:gridCol>
                <a:gridCol w="546176">
                  <a:extLst>
                    <a:ext uri="{9D8B030D-6E8A-4147-A177-3AD203B41FA5}">
                      <a16:colId xmlns:a16="http://schemas.microsoft.com/office/drawing/2014/main" val="3935904191"/>
                    </a:ext>
                  </a:extLst>
                </a:gridCol>
                <a:gridCol w="546176">
                  <a:extLst>
                    <a:ext uri="{9D8B030D-6E8A-4147-A177-3AD203B41FA5}">
                      <a16:colId xmlns:a16="http://schemas.microsoft.com/office/drawing/2014/main" val="1859215199"/>
                    </a:ext>
                  </a:extLst>
                </a:gridCol>
                <a:gridCol w="546176">
                  <a:extLst>
                    <a:ext uri="{9D8B030D-6E8A-4147-A177-3AD203B41FA5}">
                      <a16:colId xmlns:a16="http://schemas.microsoft.com/office/drawing/2014/main" val="1988707949"/>
                    </a:ext>
                  </a:extLst>
                </a:gridCol>
                <a:gridCol w="842022">
                  <a:extLst>
                    <a:ext uri="{9D8B030D-6E8A-4147-A177-3AD203B41FA5}">
                      <a16:colId xmlns:a16="http://schemas.microsoft.com/office/drawing/2014/main" val="294896238"/>
                    </a:ext>
                  </a:extLst>
                </a:gridCol>
                <a:gridCol w="844867">
                  <a:extLst>
                    <a:ext uri="{9D8B030D-6E8A-4147-A177-3AD203B41FA5}">
                      <a16:colId xmlns:a16="http://schemas.microsoft.com/office/drawing/2014/main" val="1730226731"/>
                    </a:ext>
                  </a:extLst>
                </a:gridCol>
                <a:gridCol w="1217518">
                  <a:extLst>
                    <a:ext uri="{9D8B030D-6E8A-4147-A177-3AD203B41FA5}">
                      <a16:colId xmlns:a16="http://schemas.microsoft.com/office/drawing/2014/main" val="562960351"/>
                    </a:ext>
                  </a:extLst>
                </a:gridCol>
                <a:gridCol w="1012702">
                  <a:extLst>
                    <a:ext uri="{9D8B030D-6E8A-4147-A177-3AD203B41FA5}">
                      <a16:colId xmlns:a16="http://schemas.microsoft.com/office/drawing/2014/main" val="1482852385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4188458162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1462239610"/>
                    </a:ext>
                  </a:extLst>
                </a:gridCol>
                <a:gridCol w="879002">
                  <a:extLst>
                    <a:ext uri="{9D8B030D-6E8A-4147-A177-3AD203B41FA5}">
                      <a16:colId xmlns:a16="http://schemas.microsoft.com/office/drawing/2014/main" val="4241727005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1228367963"/>
                    </a:ext>
                  </a:extLst>
                </a:gridCol>
                <a:gridCol w="1217518">
                  <a:extLst>
                    <a:ext uri="{9D8B030D-6E8A-4147-A177-3AD203B41FA5}">
                      <a16:colId xmlns:a16="http://schemas.microsoft.com/office/drawing/2014/main" val="26297279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# of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 Input Voltage (V)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 Output Voltage (V)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Output Current (A)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Parallelable Outputs (Total Iout)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Package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EMC Compliant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Silent Switcher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Part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84713"/>
                  </a:ext>
                </a:extLst>
              </a:tr>
              <a:tr h="268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Output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Min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Max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Min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Max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Dimensions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Height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Package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83674"/>
                  </a:ext>
                </a:extLst>
              </a:tr>
              <a:tr h="228600"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0.2A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EN55022 Class 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LTM8020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0893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6.25 x 11.25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EN55022 Class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40295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4.5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0.6A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6.25 x 11.25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LTM8029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62964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(2A)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9 x 11.25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LTM8022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7071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(2A)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9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EN55022 Class 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solidFill>
                            <a:schemeClr val="accent2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LTM8031</a:t>
                      </a:r>
                      <a:endParaRPr lang="en-US" sz="800" b="0" i="0" u="sng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50799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1.2A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 x 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CISPR22 Class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LTM8074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71778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(4A)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9 x 11.25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2.82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3.42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62247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(4A)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9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2.82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3.42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EN55022 Class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LTM8032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24819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40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-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CISPR22 Class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LTM8063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49116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0.97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2.5A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CISPR22 Class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LTM8065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30223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2.5A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CISPR25 Class 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LTM8002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6241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(6A)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9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4.32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4.92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LTM8025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04859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(6A)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11.25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4.32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4.92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EN55022 Class 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LTM8033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5986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3.5A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6.25 x 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CISPR25 Class 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LTM8003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6776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3.5A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(7A)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6.25 x 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CISPR22 Class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LTM8053 / LTM8053-1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188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(10A)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4.92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solidFill>
                            <a:schemeClr val="accent2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LTM8028</a:t>
                      </a:r>
                      <a:endParaRPr lang="en-US" sz="800" b="0" i="0" u="sng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08537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(10A)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11.25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2.28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3.42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LTM8026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2418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(10A)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EN55022 Class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solidFill>
                            <a:schemeClr val="accent2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LTM4612</a:t>
                      </a:r>
                      <a:endParaRPr lang="en-US" sz="800" b="0" i="0" u="sng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7782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 ±5A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11.25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2.28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3.42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LTM8052/LTM8052A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37951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8A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x2 (16A)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15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4.32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4.92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LGA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EN55022 Class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01245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4.5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10A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 x4 (40A)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831828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1.4A or Single 2.8A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x4 (11.2A)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23"/>
                        </a:rPr>
                        <a:t>LTM8078</a:t>
                      </a:r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63038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Dual 3.5A or Single 7A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x2 (14A)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9 x 11.25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24"/>
                        </a:rPr>
                        <a:t>LTM8024</a:t>
                      </a:r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34252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1.2A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11.25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CISPR22 Class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CISPR25 Class 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5"/>
                        </a:rPr>
                        <a:t>LTM8051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4884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3A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x16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6"/>
                        </a:rPr>
                        <a:t>LTM8060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2612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5x 1.1A Parallelable Outputs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x2 (10A)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3.42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LTM8001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846092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3" y="-124091"/>
            <a:ext cx="8704687" cy="525517"/>
          </a:xfrm>
        </p:spPr>
        <p:txBody>
          <a:bodyPr anchor="b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Step-Down (Buck) High Vin (36V-40V)</a:t>
            </a:r>
            <a:endParaRPr lang="en-US" sz="2800" dirty="0"/>
          </a:p>
        </p:txBody>
      </p:sp>
      <p:pic>
        <p:nvPicPr>
          <p:cNvPr id="10" name="Picture 9" descr="GoTo(TOC)">
            <a:hlinkClick r:id="rId28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9418" y="6466356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D23C9B-3D6E-452F-BCC6-6D10FE01F81F}"/>
              </a:ext>
            </a:extLst>
          </p:cNvPr>
          <p:cNvSpPr/>
          <p:nvPr/>
        </p:nvSpPr>
        <p:spPr>
          <a:xfrm>
            <a:off x="10762087" y="1053917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EA5836-F0E4-4DC2-A283-28339A8E9739}"/>
              </a:ext>
            </a:extLst>
          </p:cNvPr>
          <p:cNvSpPr/>
          <p:nvPr/>
        </p:nvSpPr>
        <p:spPr>
          <a:xfrm>
            <a:off x="602597" y="2063539"/>
            <a:ext cx="10134600" cy="23587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hlinkClick r:id="rId31" action="ppaction://hlinksldjump"/>
            <a:extLst>
              <a:ext uri="{FF2B5EF4-FFF2-40B4-BE49-F238E27FC236}">
                <a16:creationId xmlns:a16="http://schemas.microsoft.com/office/drawing/2014/main" id="{8AC901F0-59FC-4784-ABF1-253A8F737BAB}"/>
              </a:ext>
            </a:extLst>
          </p:cNvPr>
          <p:cNvSpPr/>
          <p:nvPr/>
        </p:nvSpPr>
        <p:spPr>
          <a:xfrm>
            <a:off x="10762087" y="2004473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(Vin≥58V)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5DC63D-FDD5-4C80-9720-484D10FCFE01}"/>
              </a:ext>
            </a:extLst>
          </p:cNvPr>
          <p:cNvSpPr/>
          <p:nvPr/>
        </p:nvSpPr>
        <p:spPr>
          <a:xfrm>
            <a:off x="10777506" y="2955029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(2019,20,21)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BEDC15-D325-4571-A76A-7E284FF7D51D}"/>
              </a:ext>
            </a:extLst>
          </p:cNvPr>
          <p:cNvSpPr/>
          <p:nvPr/>
        </p:nvSpPr>
        <p:spPr>
          <a:xfrm>
            <a:off x="9527266" y="3204852"/>
            <a:ext cx="1213827" cy="228600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BBF70F-C1EF-4915-8966-616A229AB171}"/>
              </a:ext>
            </a:extLst>
          </p:cNvPr>
          <p:cNvSpPr/>
          <p:nvPr/>
        </p:nvSpPr>
        <p:spPr>
          <a:xfrm>
            <a:off x="9518003" y="2060556"/>
            <a:ext cx="1213828" cy="22151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9DB3A-C83C-42B0-B15B-F0E66EFBDBB6}"/>
              </a:ext>
            </a:extLst>
          </p:cNvPr>
          <p:cNvSpPr/>
          <p:nvPr/>
        </p:nvSpPr>
        <p:spPr>
          <a:xfrm>
            <a:off x="9518003" y="5710779"/>
            <a:ext cx="1213828" cy="93843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9A25607-A533-41CD-8091-BA0929189B98}"/>
              </a:ext>
            </a:extLst>
          </p:cNvPr>
          <p:cNvSpPr/>
          <p:nvPr/>
        </p:nvSpPr>
        <p:spPr>
          <a:xfrm>
            <a:off x="10783586" y="3905585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7D6A4F-D10E-48AF-B987-9E932873A772}"/>
              </a:ext>
            </a:extLst>
          </p:cNvPr>
          <p:cNvSpPr>
            <a:spLocks/>
          </p:cNvSpPr>
          <p:nvPr/>
        </p:nvSpPr>
        <p:spPr>
          <a:xfrm flipV="1">
            <a:off x="602597" y="1602506"/>
            <a:ext cx="10129234" cy="22624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E77FEF-D341-41CA-A969-216F5047AF23}"/>
              </a:ext>
            </a:extLst>
          </p:cNvPr>
          <p:cNvSpPr>
            <a:spLocks/>
          </p:cNvSpPr>
          <p:nvPr/>
        </p:nvSpPr>
        <p:spPr>
          <a:xfrm flipV="1">
            <a:off x="595842" y="4580631"/>
            <a:ext cx="10129234" cy="23587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hlinkClick r:id="rId31" action="ppaction://hlinksldjump"/>
            <a:extLst>
              <a:ext uri="{FF2B5EF4-FFF2-40B4-BE49-F238E27FC236}">
                <a16:creationId xmlns:a16="http://schemas.microsoft.com/office/drawing/2014/main" id="{66E170E0-4CC7-482E-8AF1-981DFA43CCCE}"/>
              </a:ext>
            </a:extLst>
          </p:cNvPr>
          <p:cNvSpPr/>
          <p:nvPr/>
        </p:nvSpPr>
        <p:spPr>
          <a:xfrm>
            <a:off x="8077200" y="16185"/>
            <a:ext cx="2671369" cy="424089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67B9"/>
                </a:solidFill>
              </a:rPr>
              <a:t>Show me High Vin (≥58V)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F2A60FD-4B9C-4D6E-994A-4C173089D5B5}"/>
              </a:ext>
            </a:extLst>
          </p:cNvPr>
          <p:cNvSpPr/>
          <p:nvPr/>
        </p:nvSpPr>
        <p:spPr>
          <a:xfrm>
            <a:off x="10775150" y="4856141"/>
            <a:ext cx="1371600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19949E-4E35-442E-8CEA-7DB4DD9F6B36}"/>
              </a:ext>
            </a:extLst>
          </p:cNvPr>
          <p:cNvSpPr/>
          <p:nvPr/>
        </p:nvSpPr>
        <p:spPr>
          <a:xfrm>
            <a:off x="8639446" y="2742143"/>
            <a:ext cx="874124" cy="69384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12C854-E08F-4F99-8BC9-152E5224EDD6}"/>
              </a:ext>
            </a:extLst>
          </p:cNvPr>
          <p:cNvSpPr/>
          <p:nvPr/>
        </p:nvSpPr>
        <p:spPr>
          <a:xfrm>
            <a:off x="8643800" y="2063451"/>
            <a:ext cx="869770" cy="222654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4A89AF-5295-471C-A80D-F4332B3F52E0}"/>
              </a:ext>
            </a:extLst>
          </p:cNvPr>
          <p:cNvSpPr/>
          <p:nvPr/>
        </p:nvSpPr>
        <p:spPr>
          <a:xfrm>
            <a:off x="8653142" y="3898993"/>
            <a:ext cx="874124" cy="468998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0FE600-5AAD-47BC-A148-57486EB78C8F}"/>
              </a:ext>
            </a:extLst>
          </p:cNvPr>
          <p:cNvSpPr/>
          <p:nvPr/>
        </p:nvSpPr>
        <p:spPr>
          <a:xfrm>
            <a:off x="8653142" y="5710779"/>
            <a:ext cx="874124" cy="923934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BD38E9-D37D-4AED-94E5-DF719EA1A1E9}"/>
              </a:ext>
            </a:extLst>
          </p:cNvPr>
          <p:cNvSpPr>
            <a:spLocks/>
          </p:cNvSpPr>
          <p:nvPr/>
        </p:nvSpPr>
        <p:spPr>
          <a:xfrm flipV="1">
            <a:off x="602597" y="2298994"/>
            <a:ext cx="10129234" cy="22624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B66550-EF2D-4F52-9082-7F50045AB6A5}"/>
              </a:ext>
            </a:extLst>
          </p:cNvPr>
          <p:cNvSpPr>
            <a:spLocks/>
          </p:cNvSpPr>
          <p:nvPr/>
        </p:nvSpPr>
        <p:spPr>
          <a:xfrm flipV="1">
            <a:off x="600196" y="5021594"/>
            <a:ext cx="10129234" cy="23587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31B647-8580-4442-9C3B-FC766C51E9FE}"/>
              </a:ext>
            </a:extLst>
          </p:cNvPr>
          <p:cNvSpPr>
            <a:spLocks/>
          </p:cNvSpPr>
          <p:nvPr/>
        </p:nvSpPr>
        <p:spPr>
          <a:xfrm flipV="1">
            <a:off x="600041" y="1824729"/>
            <a:ext cx="10129234" cy="226247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F00B84-F378-4DD8-BDAF-C2D129DDD08D}"/>
              </a:ext>
            </a:extLst>
          </p:cNvPr>
          <p:cNvSpPr>
            <a:spLocks/>
          </p:cNvSpPr>
          <p:nvPr/>
        </p:nvSpPr>
        <p:spPr>
          <a:xfrm flipV="1">
            <a:off x="602597" y="2517016"/>
            <a:ext cx="10129234" cy="226247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A2ADA0-7BB7-427B-B1B2-E6DA46C89DF2}"/>
              </a:ext>
            </a:extLst>
          </p:cNvPr>
          <p:cNvSpPr txBox="1"/>
          <p:nvPr/>
        </p:nvSpPr>
        <p:spPr>
          <a:xfrm>
            <a:off x="10783586" y="700703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</p:spTree>
    <p:extLst>
      <p:ext uri="{BB962C8B-B14F-4D97-AF65-F5344CB8AC3E}">
        <p14:creationId xmlns:p14="http://schemas.microsoft.com/office/powerpoint/2010/main" val="32609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C7FFA4-5EAB-44AC-85ED-1793856F1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00143"/>
              </p:ext>
            </p:extLst>
          </p:nvPr>
        </p:nvGraphicFramePr>
        <p:xfrm>
          <a:off x="152400" y="1115373"/>
          <a:ext cx="11083355" cy="338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361">
                  <a:extLst>
                    <a:ext uri="{9D8B030D-6E8A-4147-A177-3AD203B41FA5}">
                      <a16:colId xmlns:a16="http://schemas.microsoft.com/office/drawing/2014/main" val="3985882082"/>
                    </a:ext>
                  </a:extLst>
                </a:gridCol>
                <a:gridCol w="546361">
                  <a:extLst>
                    <a:ext uri="{9D8B030D-6E8A-4147-A177-3AD203B41FA5}">
                      <a16:colId xmlns:a16="http://schemas.microsoft.com/office/drawing/2014/main" val="173951449"/>
                    </a:ext>
                  </a:extLst>
                </a:gridCol>
                <a:gridCol w="546361">
                  <a:extLst>
                    <a:ext uri="{9D8B030D-6E8A-4147-A177-3AD203B41FA5}">
                      <a16:colId xmlns:a16="http://schemas.microsoft.com/office/drawing/2014/main" val="2646849717"/>
                    </a:ext>
                  </a:extLst>
                </a:gridCol>
                <a:gridCol w="546361">
                  <a:extLst>
                    <a:ext uri="{9D8B030D-6E8A-4147-A177-3AD203B41FA5}">
                      <a16:colId xmlns:a16="http://schemas.microsoft.com/office/drawing/2014/main" val="2069646421"/>
                    </a:ext>
                  </a:extLst>
                </a:gridCol>
                <a:gridCol w="842306">
                  <a:extLst>
                    <a:ext uri="{9D8B030D-6E8A-4147-A177-3AD203B41FA5}">
                      <a16:colId xmlns:a16="http://schemas.microsoft.com/office/drawing/2014/main" val="3309169199"/>
                    </a:ext>
                  </a:extLst>
                </a:gridCol>
                <a:gridCol w="845152">
                  <a:extLst>
                    <a:ext uri="{9D8B030D-6E8A-4147-A177-3AD203B41FA5}">
                      <a16:colId xmlns:a16="http://schemas.microsoft.com/office/drawing/2014/main" val="3173191003"/>
                    </a:ext>
                  </a:extLst>
                </a:gridCol>
                <a:gridCol w="1217930">
                  <a:extLst>
                    <a:ext uri="{9D8B030D-6E8A-4147-A177-3AD203B41FA5}">
                      <a16:colId xmlns:a16="http://schemas.microsoft.com/office/drawing/2014/main" val="3309860227"/>
                    </a:ext>
                  </a:extLst>
                </a:gridCol>
                <a:gridCol w="1013044">
                  <a:extLst>
                    <a:ext uri="{9D8B030D-6E8A-4147-A177-3AD203B41FA5}">
                      <a16:colId xmlns:a16="http://schemas.microsoft.com/office/drawing/2014/main" val="3922593606"/>
                    </a:ext>
                  </a:extLst>
                </a:gridCol>
                <a:gridCol w="728481">
                  <a:extLst>
                    <a:ext uri="{9D8B030D-6E8A-4147-A177-3AD203B41FA5}">
                      <a16:colId xmlns:a16="http://schemas.microsoft.com/office/drawing/2014/main" val="3799975170"/>
                    </a:ext>
                  </a:extLst>
                </a:gridCol>
                <a:gridCol w="876454">
                  <a:extLst>
                    <a:ext uri="{9D8B030D-6E8A-4147-A177-3AD203B41FA5}">
                      <a16:colId xmlns:a16="http://schemas.microsoft.com/office/drawing/2014/main" val="393297767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245018"/>
                    </a:ext>
                  </a:extLst>
                </a:gridCol>
                <a:gridCol w="876454">
                  <a:extLst>
                    <a:ext uri="{9D8B030D-6E8A-4147-A177-3AD203B41FA5}">
                      <a16:colId xmlns:a16="http://schemas.microsoft.com/office/drawing/2014/main" val="3987988575"/>
                    </a:ext>
                  </a:extLst>
                </a:gridCol>
                <a:gridCol w="1217930">
                  <a:extLst>
                    <a:ext uri="{9D8B030D-6E8A-4147-A177-3AD203B41FA5}">
                      <a16:colId xmlns:a16="http://schemas.microsoft.com/office/drawing/2014/main" val="2798495211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# of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Output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 Input Voltage (V)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 Output Voltage (V)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Output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Current (A)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Parallelable Outputs (Total Iout)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Package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EMC Compliant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Silent Switcher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Part 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28393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Max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Dimensions (mm)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Height 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950451"/>
                  </a:ext>
                </a:extLst>
              </a:tr>
              <a:tr h="36576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x2 (4A)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9 ×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4.92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LTM8050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4865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x2 (6A)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6.25 x 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3.32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CISPR22 Class 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LTM8073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98819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 x 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4.32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4.92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LGA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LTM8027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9936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0.94*Vin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x2 (8A)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 x 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EN55022 Class 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LTM4653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71774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x2 (9A)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 x 11.25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3.32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CISPR22 Class 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5930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x2 (12A)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11.9 x 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4.92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LTM8064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5902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Dual 25A or Single 50A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x6 (300A)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 x 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7.72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LTM4664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3" marR="9083" marT="9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978683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9525000" cy="885696"/>
          </a:xfrm>
        </p:spPr>
        <p:txBody>
          <a:bodyPr/>
          <a:lstStyle/>
          <a:p>
            <a:r>
              <a:rPr lang="en-US" sz="3200" dirty="0">
                <a:latin typeface="+mj-lt"/>
                <a:cs typeface="Arial" panose="020B0604020202020204" pitchFamily="34" charset="0"/>
              </a:rPr>
              <a:t>Step-Down (Buck) High Vin (≥ 58V)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9" descr="GoTo(TOC)">
            <a:hlinkClick r:id="rId9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9418" y="6466356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C901F0-59FC-4784-ABF1-253A8F737BAB}"/>
              </a:ext>
            </a:extLst>
          </p:cNvPr>
          <p:cNvSpPr/>
          <p:nvPr/>
        </p:nvSpPr>
        <p:spPr>
          <a:xfrm>
            <a:off x="691169" y="5286249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CD5DB8-B1AC-4A41-B27C-28210279B57B}"/>
              </a:ext>
            </a:extLst>
          </p:cNvPr>
          <p:cNvSpPr/>
          <p:nvPr/>
        </p:nvSpPr>
        <p:spPr>
          <a:xfrm>
            <a:off x="697264" y="4144689"/>
            <a:ext cx="10555204" cy="36480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5DC63D-FDD5-4C80-9720-484D10FCFE01}"/>
              </a:ext>
            </a:extLst>
          </p:cNvPr>
          <p:cNvSpPr/>
          <p:nvPr/>
        </p:nvSpPr>
        <p:spPr>
          <a:xfrm>
            <a:off x="4529906" y="5286249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(2018,19,20)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BBF70F-C1EF-4915-8966-616A229AB171}"/>
              </a:ext>
            </a:extLst>
          </p:cNvPr>
          <p:cNvSpPr/>
          <p:nvPr/>
        </p:nvSpPr>
        <p:spPr>
          <a:xfrm>
            <a:off x="10017035" y="4127181"/>
            <a:ext cx="1212187" cy="36480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9DB3A-C83C-42B0-B15B-F0E66EFBDBB6}"/>
              </a:ext>
            </a:extLst>
          </p:cNvPr>
          <p:cNvSpPr/>
          <p:nvPr/>
        </p:nvSpPr>
        <p:spPr>
          <a:xfrm>
            <a:off x="10017035" y="3033346"/>
            <a:ext cx="1212187" cy="74160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55CF6E-1F6C-4629-BE04-71B9531E1DFE}"/>
              </a:ext>
            </a:extLst>
          </p:cNvPr>
          <p:cNvSpPr/>
          <p:nvPr/>
        </p:nvSpPr>
        <p:spPr>
          <a:xfrm>
            <a:off x="2610537" y="5286249"/>
            <a:ext cx="1371600" cy="612648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3AC80B-B728-44FD-AE56-BAC64F2286DB}"/>
              </a:ext>
            </a:extLst>
          </p:cNvPr>
          <p:cNvSpPr/>
          <p:nvPr/>
        </p:nvSpPr>
        <p:spPr>
          <a:xfrm>
            <a:off x="691169" y="2310797"/>
            <a:ext cx="10544586" cy="364804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148543-8E7A-4E4F-9D6B-5EC1478EFF95}"/>
              </a:ext>
            </a:extLst>
          </p:cNvPr>
          <p:cNvSpPr/>
          <p:nvPr/>
        </p:nvSpPr>
        <p:spPr>
          <a:xfrm>
            <a:off x="691168" y="3410146"/>
            <a:ext cx="10544585" cy="364805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hlinkClick r:id="rId12" action="ppaction://hlinksldjump"/>
            <a:extLst>
              <a:ext uri="{FF2B5EF4-FFF2-40B4-BE49-F238E27FC236}">
                <a16:creationId xmlns:a16="http://schemas.microsoft.com/office/drawing/2014/main" id="{30864593-FDD6-4E95-B6B3-31EF8155D4E4}"/>
              </a:ext>
            </a:extLst>
          </p:cNvPr>
          <p:cNvSpPr/>
          <p:nvPr/>
        </p:nvSpPr>
        <p:spPr>
          <a:xfrm>
            <a:off x="8724900" y="241489"/>
            <a:ext cx="1904999" cy="612648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7B9"/>
                </a:solidFill>
              </a:rPr>
              <a:t>Show me High Vin</a:t>
            </a:r>
          </a:p>
          <a:p>
            <a:pPr algn="ctr"/>
            <a:r>
              <a:rPr lang="en-US" sz="1400" b="1" dirty="0">
                <a:solidFill>
                  <a:srgbClr val="0067B9"/>
                </a:solidFill>
              </a:rPr>
              <a:t>(36V≤ Vin ≤ 40V)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25297-E414-40CF-9B81-AE2060E7B0E2}"/>
              </a:ext>
            </a:extLst>
          </p:cNvPr>
          <p:cNvSpPr txBox="1"/>
          <p:nvPr/>
        </p:nvSpPr>
        <p:spPr>
          <a:xfrm>
            <a:off x="10820399" y="698291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</p:spTree>
    <p:extLst>
      <p:ext uri="{BB962C8B-B14F-4D97-AF65-F5344CB8AC3E}">
        <p14:creationId xmlns:p14="http://schemas.microsoft.com/office/powerpoint/2010/main" val="5882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8949"/>
            <a:ext cx="6629400" cy="447314"/>
          </a:xfrm>
        </p:spPr>
        <p:txBody>
          <a:bodyPr anchor="b"/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Step-Down (Buck) Vin Min ≤ 3V</a:t>
            </a:r>
            <a:endParaRPr lang="en-US" sz="2400" dirty="0">
              <a:latin typeface="+mj-lt"/>
            </a:endParaRPr>
          </a:p>
        </p:txBody>
      </p:sp>
      <p:pic>
        <p:nvPicPr>
          <p:cNvPr id="10" name="Picture 9" descr="GoTo(TOC)">
            <a:hlinkClick r:id="rId2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9418" y="6466356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C901F0-59FC-4784-ABF1-253A8F737BAB}"/>
              </a:ext>
            </a:extLst>
          </p:cNvPr>
          <p:cNvSpPr/>
          <p:nvPr/>
        </p:nvSpPr>
        <p:spPr>
          <a:xfrm>
            <a:off x="10791436" y="1939539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5DC63D-FDD5-4C80-9720-484D10FCFE01}"/>
              </a:ext>
            </a:extLst>
          </p:cNvPr>
          <p:cNvSpPr/>
          <p:nvPr/>
        </p:nvSpPr>
        <p:spPr>
          <a:xfrm>
            <a:off x="10793049" y="4034755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(2019,20,21)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25297-E414-40CF-9B81-AE2060E7B0E2}"/>
              </a:ext>
            </a:extLst>
          </p:cNvPr>
          <p:cNvSpPr txBox="1"/>
          <p:nvPr/>
        </p:nvSpPr>
        <p:spPr>
          <a:xfrm>
            <a:off x="10820399" y="698291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73D939-F7E0-4DC5-88D6-D1CF8E57D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90859"/>
              </p:ext>
            </p:extLst>
          </p:nvPr>
        </p:nvGraphicFramePr>
        <p:xfrm>
          <a:off x="95397" y="381000"/>
          <a:ext cx="10602327" cy="6254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762796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57768135"/>
                    </a:ext>
                  </a:extLst>
                </a:gridCol>
                <a:gridCol w="1641207">
                  <a:extLst>
                    <a:ext uri="{9D8B030D-6E8A-4147-A177-3AD203B41FA5}">
                      <a16:colId xmlns:a16="http://schemas.microsoft.com/office/drawing/2014/main" val="20183831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3864947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073005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2847083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786042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625896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6858565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062503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53114494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Function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# of Output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 Input Voltage (V)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 Output Voltage (V)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Output Current (A)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Package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Part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14226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Min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Max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Min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Max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Dimensions (mm)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Height (mm)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Package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913495"/>
                  </a:ext>
                </a:extLst>
              </a:tr>
              <a:tr h="182880"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Step-Down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6.25 x 11.25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2.82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LGA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  <a:latin typeface="+mn-lt"/>
                          <a:hlinkClick r:id="rId5"/>
                        </a:rPr>
                        <a:t>LTM8021  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48228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3A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1.82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6"/>
                        </a:rPr>
                        <a:t>LTM4623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5663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9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2.32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3.42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7"/>
                        </a:rPr>
                        <a:t>LTM4604A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55794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8"/>
                        </a:rPr>
                        <a:t>LTM4624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3187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9"/>
                        </a:rPr>
                        <a:t>LTM4625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60791"/>
                  </a:ext>
                </a:extLst>
              </a:tr>
              <a:tr h="251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8A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9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2.82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3.42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10"/>
                        </a:rPr>
                        <a:t>LTM4608A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88667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10A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9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4.92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  <a:latin typeface="+mn-lt"/>
                          <a:hlinkClick r:id="rId11"/>
                        </a:rPr>
                        <a:t>LTM4648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98355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4.32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12"/>
                        </a:rPr>
                        <a:t>LTM4611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60927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Vin &lt; 4.5V, Need Cpwr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4.92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  <a:latin typeface="+mn-lt"/>
                          <a:hlinkClick r:id="rId13"/>
                        </a:rPr>
                        <a:t>LTM4639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08425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1.4A or Single 2.8A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4"/>
                        </a:rPr>
                        <a:t>LTM8078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78004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2.25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2A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x 4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1.48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5"/>
                        </a:rPr>
                        <a:t>LTM4691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05859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3.5A or Single 7A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9 x 11.25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3.32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  <a:latin typeface="+mn-lt"/>
                          <a:hlinkClick r:id="rId16"/>
                        </a:rPr>
                        <a:t>LTM8024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54980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4A or Single 8A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17"/>
                        </a:rPr>
                        <a:t>LTM4614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62142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2.375Vmin with CPWR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4A or Single 8A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9 x 11.25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4.92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18"/>
                        </a:rPr>
                        <a:t>LTM4642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65745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8A or Single 16A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2.82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3.42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19"/>
                        </a:rPr>
                        <a:t>LTM4616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10812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2.375Vmin with CPWR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10A or Single 20A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11.25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20"/>
                        </a:rPr>
                        <a:t>LTM4646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21589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 with Aux 5V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10A or Single 20A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11.9 x 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21"/>
                        </a:rPr>
                        <a:t>LTM4686-1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99378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2.375Vmin with CPWR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15A or Single 30A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11.25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22"/>
                        </a:rPr>
                        <a:t>LTM4662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4114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Dual 4A with 1.5A VLDO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23"/>
                        </a:rPr>
                        <a:t>LTM4615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1928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4.7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2.375V with External 5V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1.8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Triple 10A or 20A + 10A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n-lt"/>
                          <a:hlinkClick r:id="rId24"/>
                        </a:rPr>
                        <a:t>LTM4633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08150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Quad 1.2A, up to 4.8A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  <a:latin typeface="+mn-lt"/>
                          <a:hlinkClick r:id="rId25"/>
                        </a:rPr>
                        <a:t>LTM4668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22095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Quad 1.2A, up to 4.8A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  <a:latin typeface="+mn-lt"/>
                          <a:hlinkClick r:id="rId26"/>
                        </a:rPr>
                        <a:t>LTM4668A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94967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Quad 1.2A, up to 4.8A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11.25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27"/>
                        </a:rPr>
                        <a:t>LTM8051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953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3A, up to 12A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x 16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28"/>
                        </a:rPr>
                        <a:t>LTM8060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74648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Quad 3A, up to 12A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1.82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  <a:latin typeface="+mn-lt"/>
                          <a:hlinkClick r:id="rId29"/>
                        </a:rPr>
                        <a:t>LTM4643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70604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Quad 4A, up to 16A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9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 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  <a:latin typeface="+mn-lt"/>
                          <a:hlinkClick r:id="rId30"/>
                        </a:rPr>
                        <a:t>LTM4644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80167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86F4B3-B276-4D1D-9FCF-F36FCC34FA1A}"/>
              </a:ext>
            </a:extLst>
          </p:cNvPr>
          <p:cNvSpPr/>
          <p:nvPr/>
        </p:nvSpPr>
        <p:spPr>
          <a:xfrm>
            <a:off x="10791436" y="975363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F74B0-628B-4057-9CE2-F89C90A72F42}"/>
              </a:ext>
            </a:extLst>
          </p:cNvPr>
          <p:cNvSpPr/>
          <p:nvPr/>
        </p:nvSpPr>
        <p:spPr>
          <a:xfrm>
            <a:off x="1901594" y="1020484"/>
            <a:ext cx="8796130" cy="27078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A4A1D8-071A-46AC-8EE2-5B38CAB71E63}"/>
              </a:ext>
            </a:extLst>
          </p:cNvPr>
          <p:cNvSpPr/>
          <p:nvPr/>
        </p:nvSpPr>
        <p:spPr>
          <a:xfrm>
            <a:off x="1902268" y="4495800"/>
            <a:ext cx="8775958" cy="27078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8F0639-AE3B-47A0-A367-D0836075F97A}"/>
              </a:ext>
            </a:extLst>
          </p:cNvPr>
          <p:cNvSpPr/>
          <p:nvPr/>
        </p:nvSpPr>
        <p:spPr>
          <a:xfrm>
            <a:off x="1919721" y="6239256"/>
            <a:ext cx="8776631" cy="2377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CD5DB8-B1AC-4A41-B27C-28210279B57B}"/>
              </a:ext>
            </a:extLst>
          </p:cNvPr>
          <p:cNvSpPr/>
          <p:nvPr/>
        </p:nvSpPr>
        <p:spPr>
          <a:xfrm>
            <a:off x="1930841" y="4495800"/>
            <a:ext cx="8776632" cy="2707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9DB3A-C83C-42B0-B15B-F0E66EFBDBB6}"/>
              </a:ext>
            </a:extLst>
          </p:cNvPr>
          <p:cNvSpPr/>
          <p:nvPr/>
        </p:nvSpPr>
        <p:spPr>
          <a:xfrm>
            <a:off x="9774531" y="5510732"/>
            <a:ext cx="932941" cy="71579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BBF70F-C1EF-4915-8966-616A229AB171}"/>
              </a:ext>
            </a:extLst>
          </p:cNvPr>
          <p:cNvSpPr/>
          <p:nvPr/>
        </p:nvSpPr>
        <p:spPr>
          <a:xfrm>
            <a:off x="9774980" y="2941320"/>
            <a:ext cx="921372" cy="612648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DE671-E033-47CE-99E7-59F4D0D016A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397" y="-14853"/>
            <a:ext cx="391528" cy="3939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EF3F4C6-BD17-4259-81B7-D4C69522D769}"/>
              </a:ext>
            </a:extLst>
          </p:cNvPr>
          <p:cNvSpPr/>
          <p:nvPr/>
        </p:nvSpPr>
        <p:spPr>
          <a:xfrm>
            <a:off x="1919719" y="3124200"/>
            <a:ext cx="8776633" cy="2468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4891010-7024-4AA5-B09C-6C888BBC79E5}"/>
              </a:ext>
            </a:extLst>
          </p:cNvPr>
          <p:cNvSpPr/>
          <p:nvPr/>
        </p:nvSpPr>
        <p:spPr>
          <a:xfrm>
            <a:off x="10789437" y="2979069"/>
            <a:ext cx="1371600" cy="612648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6DC6FB-5853-4C24-B31D-725C0ACBD039}"/>
              </a:ext>
            </a:extLst>
          </p:cNvPr>
          <p:cNvSpPr/>
          <p:nvPr/>
        </p:nvSpPr>
        <p:spPr>
          <a:xfrm>
            <a:off x="1017954" y="5861723"/>
            <a:ext cx="9689519" cy="364804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12" grpId="0" animBg="1"/>
      <p:bldP spid="12" grpId="1" animBg="1"/>
      <p:bldP spid="17" grpId="0" animBg="1"/>
      <p:bldP spid="17" grpId="1" animBg="1"/>
      <p:bldP spid="15" grpId="0" animBg="1"/>
      <p:bldP spid="15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86592-33B7-4F61-A668-414F84C8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5" y="104904"/>
            <a:ext cx="647700" cy="61912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73168"/>
            <a:ext cx="8763000" cy="853168"/>
          </a:xfrm>
        </p:spPr>
        <p:txBody>
          <a:bodyPr/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Step-Down (Buck) Digital PSM</a:t>
            </a:r>
            <a:br>
              <a:rPr lang="en-US" sz="3600" dirty="0">
                <a:latin typeface="+mj-lt"/>
                <a:cs typeface="Arial" panose="020B0604020202020204" pitchFamily="34" charset="0"/>
              </a:rPr>
            </a:br>
            <a:endParaRPr lang="en-US" sz="3600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7417F1-DDB2-4328-82D8-FAB98E7CB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6934"/>
              </p:ext>
            </p:extLst>
          </p:nvPr>
        </p:nvGraphicFramePr>
        <p:xfrm>
          <a:off x="133654" y="762000"/>
          <a:ext cx="10515599" cy="5619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048">
                  <a:extLst>
                    <a:ext uri="{9D8B030D-6E8A-4147-A177-3AD203B41FA5}">
                      <a16:colId xmlns:a16="http://schemas.microsoft.com/office/drawing/2014/main" val="105010237"/>
                    </a:ext>
                  </a:extLst>
                </a:gridCol>
                <a:gridCol w="549253">
                  <a:extLst>
                    <a:ext uri="{9D8B030D-6E8A-4147-A177-3AD203B41FA5}">
                      <a16:colId xmlns:a16="http://schemas.microsoft.com/office/drawing/2014/main" val="1150080934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2146898608"/>
                    </a:ext>
                  </a:extLst>
                </a:gridCol>
                <a:gridCol w="640795">
                  <a:extLst>
                    <a:ext uri="{9D8B030D-6E8A-4147-A177-3AD203B41FA5}">
                      <a16:colId xmlns:a16="http://schemas.microsoft.com/office/drawing/2014/main" val="1171745552"/>
                    </a:ext>
                  </a:extLst>
                </a:gridCol>
                <a:gridCol w="640795">
                  <a:extLst>
                    <a:ext uri="{9D8B030D-6E8A-4147-A177-3AD203B41FA5}">
                      <a16:colId xmlns:a16="http://schemas.microsoft.com/office/drawing/2014/main" val="3918865853"/>
                    </a:ext>
                  </a:extLst>
                </a:gridCol>
                <a:gridCol w="1190048">
                  <a:extLst>
                    <a:ext uri="{9D8B030D-6E8A-4147-A177-3AD203B41FA5}">
                      <a16:colId xmlns:a16="http://schemas.microsoft.com/office/drawing/2014/main" val="4163176685"/>
                    </a:ext>
                  </a:extLst>
                </a:gridCol>
                <a:gridCol w="1373133">
                  <a:extLst>
                    <a:ext uri="{9D8B030D-6E8A-4147-A177-3AD203B41FA5}">
                      <a16:colId xmlns:a16="http://schemas.microsoft.com/office/drawing/2014/main" val="2845609851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1143357330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1649926785"/>
                    </a:ext>
                  </a:extLst>
                </a:gridCol>
                <a:gridCol w="915421">
                  <a:extLst>
                    <a:ext uri="{9D8B030D-6E8A-4147-A177-3AD203B41FA5}">
                      <a16:colId xmlns:a16="http://schemas.microsoft.com/office/drawing/2014/main" val="3436060546"/>
                    </a:ext>
                  </a:extLst>
                </a:gridCol>
                <a:gridCol w="915421">
                  <a:extLst>
                    <a:ext uri="{9D8B030D-6E8A-4147-A177-3AD203B41FA5}">
                      <a16:colId xmlns:a16="http://schemas.microsoft.com/office/drawing/2014/main" val="971636375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3918767097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2176190654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Function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Output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Input Voltage (V)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Output Voltage (V)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Output Current (A)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Read Back Accuracy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Part 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9021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Voltage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Current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Dimensions 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83651"/>
                  </a:ext>
                </a:extLst>
              </a:tr>
              <a:tr h="365760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Step-Down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9A or Single 18A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±2.5%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11.9 x 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3.51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LTM4675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57146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10A or Single 20A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11.9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LTM4686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32047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2.375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(2.375V with Aux 5V Bias)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10A or Single 20A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11.9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LTM4686-1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1768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(2.375V with Aux 5V Bias)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14A or Single 28A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±10%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x 16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6"/>
                        </a:rPr>
                        <a:t>LTM4686B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28078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26.5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13A or Single 26A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±2.5%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LTM4676A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98247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18A or Single 36A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±2.5%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LTM4677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56135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25A or Single 50A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±3.5%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LTM4678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4206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1.5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 (LTM4664A)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25A or Single 50A</a:t>
                      </a:r>
                    </a:p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30A or Single 60A (LTM4664A)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7.72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LTM4664</a:t>
                      </a:r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ctr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LTM4664A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42912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30A or Single 60A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±2.5%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7.82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LTM4680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46951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50A or Single 100A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15 x 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7.87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LTM4700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925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3.3V (for 12A Output)</a:t>
                      </a:r>
                    </a:p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5.5V (for 5A Output)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Quad: 5A, 5A, 12A, 12A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4.72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3"/>
                        </a:rPr>
                        <a:t>LTM4673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73915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Configurable Quad 31.25A or Single 125A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15 x 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8.17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4"/>
                        </a:rPr>
                        <a:t>LTM4681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09947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Configurable Quad 31.25A or Single 125A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±4.5%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x 22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5.71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LTM4683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55587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2BD26C-3CEA-4CF0-8960-A59D5FD98FEB}"/>
              </a:ext>
            </a:extLst>
          </p:cNvPr>
          <p:cNvSpPr/>
          <p:nvPr/>
        </p:nvSpPr>
        <p:spPr>
          <a:xfrm>
            <a:off x="10758384" y="1540502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A9FF5-DC83-4471-AB02-7A7FD322EE5C}"/>
              </a:ext>
            </a:extLst>
          </p:cNvPr>
          <p:cNvSpPr/>
          <p:nvPr/>
        </p:nvSpPr>
        <p:spPr>
          <a:xfrm>
            <a:off x="1318425" y="1867349"/>
            <a:ext cx="9339537" cy="118852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B6A2A0-53D5-4B2A-8756-4FFC6D6CA3BB}"/>
              </a:ext>
            </a:extLst>
          </p:cNvPr>
          <p:cNvSpPr/>
          <p:nvPr/>
        </p:nvSpPr>
        <p:spPr>
          <a:xfrm>
            <a:off x="10754030" y="5315192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13EA1-8905-40CF-A1E5-348849F3B3F4}"/>
              </a:ext>
            </a:extLst>
          </p:cNvPr>
          <p:cNvSpPr/>
          <p:nvPr/>
        </p:nvSpPr>
        <p:spPr>
          <a:xfrm>
            <a:off x="9911202" y="5298224"/>
            <a:ext cx="746760" cy="1086927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52FC3C-A047-4109-9858-F32E4CD82F27}"/>
              </a:ext>
            </a:extLst>
          </p:cNvPr>
          <p:cNvSpPr/>
          <p:nvPr/>
        </p:nvSpPr>
        <p:spPr>
          <a:xfrm>
            <a:off x="10758384" y="2485904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 (≥40V)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A24A2-3A34-4D0D-99F3-4093A22DE464}"/>
              </a:ext>
            </a:extLst>
          </p:cNvPr>
          <p:cNvSpPr/>
          <p:nvPr/>
        </p:nvSpPr>
        <p:spPr>
          <a:xfrm>
            <a:off x="2057400" y="4135003"/>
            <a:ext cx="609600" cy="398464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818DA3-0D67-48B8-BB2C-714DCC08C23F}"/>
              </a:ext>
            </a:extLst>
          </p:cNvPr>
          <p:cNvSpPr/>
          <p:nvPr/>
        </p:nvSpPr>
        <p:spPr>
          <a:xfrm>
            <a:off x="10758384" y="4372096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0B01C1-395B-411C-8DD5-B04AFF9E09B2}"/>
              </a:ext>
            </a:extLst>
          </p:cNvPr>
          <p:cNvSpPr>
            <a:spLocks/>
          </p:cNvSpPr>
          <p:nvPr/>
        </p:nvSpPr>
        <p:spPr>
          <a:xfrm flipV="1">
            <a:off x="1318425" y="1495765"/>
            <a:ext cx="9342966" cy="226133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99A9A8-F774-49B3-BF11-69A5A7C13F20}"/>
              </a:ext>
            </a:extLst>
          </p:cNvPr>
          <p:cNvSpPr>
            <a:spLocks/>
          </p:cNvSpPr>
          <p:nvPr/>
        </p:nvSpPr>
        <p:spPr>
          <a:xfrm flipV="1">
            <a:off x="1318425" y="4552080"/>
            <a:ext cx="9354113" cy="37610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DAE752-A118-4998-97BC-45CC1361F0DF}"/>
              </a:ext>
            </a:extLst>
          </p:cNvPr>
          <p:cNvSpPr>
            <a:spLocks/>
          </p:cNvSpPr>
          <p:nvPr/>
        </p:nvSpPr>
        <p:spPr>
          <a:xfrm flipV="1">
            <a:off x="1306287" y="3752578"/>
            <a:ext cx="9339537" cy="37610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27BE18-1069-4108-B840-BB11F135B2F2}"/>
              </a:ext>
            </a:extLst>
          </p:cNvPr>
          <p:cNvSpPr txBox="1"/>
          <p:nvPr/>
        </p:nvSpPr>
        <p:spPr>
          <a:xfrm>
            <a:off x="10775801" y="759843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E72F18-B4C4-A554-9D40-48A6C01C5566}"/>
              </a:ext>
            </a:extLst>
          </p:cNvPr>
          <p:cNvSpPr/>
          <p:nvPr/>
        </p:nvSpPr>
        <p:spPr>
          <a:xfrm>
            <a:off x="10775801" y="3429000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 (≤3V)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8BCDA-4D16-5281-23EA-B3D724B2B04E}"/>
              </a:ext>
            </a:extLst>
          </p:cNvPr>
          <p:cNvSpPr/>
          <p:nvPr/>
        </p:nvSpPr>
        <p:spPr>
          <a:xfrm>
            <a:off x="1306287" y="2230368"/>
            <a:ext cx="751113" cy="825503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FDBBBD-D5B3-AD7C-D73A-8E9CAAA524B7}"/>
              </a:ext>
            </a:extLst>
          </p:cNvPr>
          <p:cNvSpPr/>
          <p:nvPr/>
        </p:nvSpPr>
        <p:spPr>
          <a:xfrm>
            <a:off x="9911202" y="2643119"/>
            <a:ext cx="746760" cy="38384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ED434C-15CB-D566-9D34-A240B9ACCF7E}"/>
              </a:ext>
            </a:extLst>
          </p:cNvPr>
          <p:cNvSpPr>
            <a:spLocks/>
          </p:cNvSpPr>
          <p:nvPr/>
        </p:nvSpPr>
        <p:spPr>
          <a:xfrm flipV="1">
            <a:off x="1302858" y="5649510"/>
            <a:ext cx="9342966" cy="718324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934F1F-56C3-F77A-7908-A75F59DF3181}"/>
              </a:ext>
            </a:extLst>
          </p:cNvPr>
          <p:cNvSpPr/>
          <p:nvPr/>
        </p:nvSpPr>
        <p:spPr>
          <a:xfrm>
            <a:off x="9899064" y="4143013"/>
            <a:ext cx="746760" cy="40590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GoTo(TOC)">
            <a:hlinkClick r:id="rId15" action="ppaction://hlinksldjump"/>
            <a:extLst>
              <a:ext uri="{FF2B5EF4-FFF2-40B4-BE49-F238E27FC236}">
                <a16:creationId xmlns:a16="http://schemas.microsoft.com/office/drawing/2014/main" id="{78578951-4BBC-7542-24DF-D7397968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2259" y="638199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5" grpId="0" animBg="1"/>
      <p:bldP spid="5" grpId="1" animBg="1"/>
      <p:bldP spid="10" grpId="0" animBg="1"/>
      <p:bldP spid="10" grpId="1" animBg="1"/>
      <p:bldP spid="12" grpId="0" animBg="1"/>
      <p:bldP spid="12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8" y="-80618"/>
            <a:ext cx="8616348" cy="741816"/>
          </a:xfrm>
        </p:spPr>
        <p:txBody>
          <a:bodyPr/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Step-Down (Buck) Pin-Compatible</a:t>
            </a:r>
            <a:endParaRPr lang="en-US" sz="3600" dirty="0">
              <a:latin typeface="+mj-lt"/>
            </a:endParaRPr>
          </a:p>
        </p:txBody>
      </p:sp>
      <p:pic>
        <p:nvPicPr>
          <p:cNvPr id="10" name="Picture 9" descr="GoTo(TOC)">
            <a:hlinkClick r:id="rId2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8336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2BD26C-3CEA-4CF0-8960-A59D5FD98FEB}"/>
              </a:ext>
            </a:extLst>
          </p:cNvPr>
          <p:cNvSpPr/>
          <p:nvPr/>
        </p:nvSpPr>
        <p:spPr>
          <a:xfrm>
            <a:off x="65242" y="6077712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B6A2A0-53D5-4B2A-8756-4FFC6D6CA3BB}"/>
              </a:ext>
            </a:extLst>
          </p:cNvPr>
          <p:cNvSpPr/>
          <p:nvPr/>
        </p:nvSpPr>
        <p:spPr>
          <a:xfrm>
            <a:off x="3744758" y="6074063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52FC3C-A047-4109-9858-F32E4CD82F27}"/>
              </a:ext>
            </a:extLst>
          </p:cNvPr>
          <p:cNvSpPr/>
          <p:nvPr/>
        </p:nvSpPr>
        <p:spPr>
          <a:xfrm>
            <a:off x="1905000" y="6077712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(≥36V)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DD2BEFF-FBF0-4C2A-B4E0-1849D82B0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57041"/>
              </p:ext>
            </p:extLst>
          </p:nvPr>
        </p:nvGraphicFramePr>
        <p:xfrm>
          <a:off x="63255" y="800075"/>
          <a:ext cx="6035040" cy="4586769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5192089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61658545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4484182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06553199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1736775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314612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456851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599263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6763591"/>
                    </a:ext>
                  </a:extLst>
                </a:gridCol>
              </a:tblGrid>
              <a:tr h="27432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Output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3" marR="4923" marT="49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3" marR="4923" marT="49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3" marR="4923" marT="49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3" marR="4923" marT="49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3" marR="4923" marT="49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3" marR="4923" marT="49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2320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Voltage (V)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Voltage (V)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Current (A)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Number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4774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4923" marR="4923" marT="49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4923" marR="4923" marT="49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(mm)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(mm)</a:t>
                      </a:r>
                    </a:p>
                  </a:txBody>
                  <a:tcPr marL="4923" marR="4923" marT="49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4923" marR="4923" marT="49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6903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4923" marR="4923" marT="492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x 11.25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LTM8022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4829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LTM8023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5818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(2.375V with External Bias)</a:t>
                      </a:r>
                    </a:p>
                  </a:txBody>
                  <a:tcPr marL="4923" marR="4923" marT="492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 x 6.25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LTM4623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5975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LTM4625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3164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923" marR="4923" marT="492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11.25 x 15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LTM8026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24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±5A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LTM8052/LTM8052A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88170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4923" marR="4923" marT="492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x 15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LTM4602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10474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LTM4602HV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0765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LTM4600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7518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LTM4600HV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09704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4923" marR="4923" marT="492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x 15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LTM4603/LTM4603-1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1531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LTM4603HV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08528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LTM4601/LTM4601-1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649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LTM4601HV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180935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4923" marR="4923" marT="492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 x 6.25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3.87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LTM4657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156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LTM4626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21627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LTM4638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22235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4923" marR="4923" marT="492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x 15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4.32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LTM4627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6298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LTM4637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2184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4923" marR="4923" marT="492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x 15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LTM4645 (obsolete)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9762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30A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LTM4647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76777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3698630-4D74-488A-84DD-04E5068DB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33320"/>
              </p:ext>
            </p:extLst>
          </p:nvPr>
        </p:nvGraphicFramePr>
        <p:xfrm>
          <a:off x="6334816" y="800675"/>
          <a:ext cx="5669280" cy="3297997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148864059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7938356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31503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2289764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34382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459549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9194293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4384166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13963269"/>
                    </a:ext>
                  </a:extLst>
                </a:gridCol>
              </a:tblGrid>
              <a:tr h="2743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Output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73913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Voltage (V)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Voltage (V)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Current (A)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Number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684386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(mm)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(mm)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1666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3.3Vin compatible with Vin tied to INTVcc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2.5A or Single 5A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 x 6.25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LTM4622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2076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2A or Single 4A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LTM4622A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30052"/>
                  </a:ext>
                </a:extLst>
              </a:tr>
              <a:tr h="20116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8A or Single 16A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x 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4.32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LTM4628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36752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10A or Single 20A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x 16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LTM4631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546933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13A or Single 26A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x 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4.41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LTM4620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763765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LTM4620A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21339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18A or Single 36A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x 16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4.41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LTM4630/LTM4630-1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937560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LTM4630A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5881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25A or Single 50A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x 16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LTM4650/LTM4650-1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62638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4.41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LTM4650A/LTM4650A-1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974258"/>
                  </a:ext>
                </a:extLst>
              </a:tr>
              <a:tr h="2011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2.375Vin with CPWR Bias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10A or Single 20A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11.25 x 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LTM4646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216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15A or Single 30A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5.74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LTM4662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5064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07A9FF5-DC83-4471-AB02-7A7FD322EE5C}"/>
              </a:ext>
            </a:extLst>
          </p:cNvPr>
          <p:cNvSpPr/>
          <p:nvPr/>
        </p:nvSpPr>
        <p:spPr>
          <a:xfrm>
            <a:off x="53697" y="1883706"/>
            <a:ext cx="6032746" cy="2103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3BB9AC-ADFA-4ACB-8E20-92BC616A0A2C}"/>
              </a:ext>
            </a:extLst>
          </p:cNvPr>
          <p:cNvSpPr/>
          <p:nvPr/>
        </p:nvSpPr>
        <p:spPr>
          <a:xfrm>
            <a:off x="6353930" y="1494634"/>
            <a:ext cx="5669280" cy="55715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6F3FD-3F4A-42F0-B625-232176BC706F}"/>
              </a:ext>
            </a:extLst>
          </p:cNvPr>
          <p:cNvSpPr/>
          <p:nvPr/>
        </p:nvSpPr>
        <p:spPr>
          <a:xfrm>
            <a:off x="6345380" y="2254079"/>
            <a:ext cx="5658716" cy="22818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llout: Right Arrow 34">
            <a:hlinkClick r:id="rId5" action="ppaction://hlinksldjump"/>
            <a:extLst>
              <a:ext uri="{FF2B5EF4-FFF2-40B4-BE49-F238E27FC236}">
                <a16:creationId xmlns:a16="http://schemas.microsoft.com/office/drawing/2014/main" id="{C02F7C9F-08C6-43F5-B273-EF020FECEB06}"/>
              </a:ext>
            </a:extLst>
          </p:cNvPr>
          <p:cNvSpPr/>
          <p:nvPr/>
        </p:nvSpPr>
        <p:spPr>
          <a:xfrm>
            <a:off x="6339932" y="4371404"/>
            <a:ext cx="2362200" cy="676275"/>
          </a:xfrm>
          <a:prstGeom prst="rightArrowCallout">
            <a:avLst>
              <a:gd name="adj1" fmla="val 30634"/>
              <a:gd name="adj2" fmla="val 37676"/>
              <a:gd name="adj3" fmla="val 45793"/>
              <a:gd name="adj4" fmla="val 75058"/>
            </a:avLst>
          </a:prstGeom>
          <a:solidFill>
            <a:schemeClr val="tx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Low EMI, PMBus, Quad Output Pin-Compatible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A24A2-3A34-4D0D-99F3-4093A22DE464}"/>
              </a:ext>
            </a:extLst>
          </p:cNvPr>
          <p:cNvSpPr/>
          <p:nvPr/>
        </p:nvSpPr>
        <p:spPr>
          <a:xfrm>
            <a:off x="53697" y="1481934"/>
            <a:ext cx="6032746" cy="39267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EE190D-4E1C-45C2-A6B4-9E661CCD3D46}"/>
              </a:ext>
            </a:extLst>
          </p:cNvPr>
          <p:cNvSpPr/>
          <p:nvPr/>
        </p:nvSpPr>
        <p:spPr>
          <a:xfrm>
            <a:off x="63254" y="2269936"/>
            <a:ext cx="6032746" cy="39267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4454D0-4C4B-4D11-A8ED-68E21917D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4" y="81207"/>
            <a:ext cx="614363" cy="6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8" grpId="1" animBg="1"/>
      <p:bldP spid="19" grpId="0" animBg="1"/>
      <p:bldP spid="19" grpId="1" animBg="1"/>
      <p:bldP spid="15" grpId="0" animBg="1"/>
      <p:bldP spid="15" grpId="1" animBg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7B671-CB26-471D-B96C-387469CA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02437"/>
            <a:ext cx="11493500" cy="840563"/>
          </a:xfrm>
        </p:spPr>
        <p:txBody>
          <a:bodyPr/>
          <a:lstStyle/>
          <a:p>
            <a:r>
              <a:rPr lang="en-US" dirty="0"/>
              <a:t>Search by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222B1-880A-41EA-B31C-0C054E925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©20</a:t>
            </a:r>
            <a:r>
              <a:rPr lang="en-US" altLang="zh-CN" i="0" dirty="0">
                <a:latin typeface="+mj-lt"/>
                <a:cs typeface="Arial Black" panose="020B0604020202020204" pitchFamily="34" charset="0"/>
              </a:rPr>
              <a:t>22</a:t>
            </a:r>
            <a:r>
              <a:rPr lang="en-US" i="0" dirty="0">
                <a:latin typeface="+mj-lt"/>
                <a:cs typeface="Arial Black" panose="020B0604020202020204" pitchFamily="34" charset="0"/>
              </a:rPr>
              <a:t> Analog Devices, Inc. All rights reserved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07B2-8ABF-4E83-A820-4E97FA394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2</a:t>
            </a:fld>
            <a:r>
              <a:rPr lang="en-US" b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C12BF035-916D-4286-A671-254FD0C06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1" y="1676400"/>
            <a:ext cx="1485900" cy="1476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290893-54BB-4479-83F7-C7AACA7ED715}"/>
              </a:ext>
            </a:extLst>
          </p:cNvPr>
          <p:cNvSpPr txBox="1"/>
          <p:nvPr/>
        </p:nvSpPr>
        <p:spPr>
          <a:xfrm>
            <a:off x="524864" y="3200400"/>
            <a:ext cx="1549400" cy="309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Step-Down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906B6E-3C87-42A4-AACB-68F3559512F9}"/>
              </a:ext>
            </a:extLst>
          </p:cNvPr>
          <p:cNvGrpSpPr/>
          <p:nvPr/>
        </p:nvGrpSpPr>
        <p:grpSpPr>
          <a:xfrm>
            <a:off x="2398912" y="1676400"/>
            <a:ext cx="1549400" cy="1833989"/>
            <a:chOff x="2746373" y="1676400"/>
            <a:chExt cx="1549400" cy="183398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0DED10-B05C-4F2C-B968-60BCBB52EBD0}"/>
                </a:ext>
              </a:extLst>
            </p:cNvPr>
            <p:cNvGrpSpPr/>
            <p:nvPr/>
          </p:nvGrpSpPr>
          <p:grpSpPr>
            <a:xfrm>
              <a:off x="2746373" y="1676400"/>
              <a:ext cx="1549400" cy="1514919"/>
              <a:chOff x="3048000" y="1352550"/>
              <a:chExt cx="5148904" cy="4989986"/>
            </a:xfrm>
          </p:grpSpPr>
          <p:pic>
            <p:nvPicPr>
              <p:cNvPr id="10" name="Picture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DC1068E-E2ED-44F7-A7DE-022F098C5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8000" y="1352550"/>
                <a:ext cx="5148904" cy="49899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21D4C5C-41DC-4A63-AFE5-0E688C6D8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7631" y="4645102"/>
                <a:ext cx="1048506" cy="71338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A2DCCF5-269D-427F-9482-5FD2693E3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7550" y="2358351"/>
                <a:ext cx="816570" cy="67398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FACB2B-A647-47EE-BA6D-FFE9FE9A5A3C}"/>
                  </a:ext>
                </a:extLst>
              </p:cNvPr>
              <p:cNvSpPr txBox="1"/>
              <p:nvPr/>
            </p:nvSpPr>
            <p:spPr>
              <a:xfrm>
                <a:off x="3472777" y="4811293"/>
                <a:ext cx="926537" cy="547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457200">
                  <a:spcBef>
                    <a:spcPts val="1000"/>
                  </a:spcBef>
                  <a:buClr>
                    <a:srgbClr val="1E4056"/>
                  </a:buClr>
                  <a:buSzPct val="75000"/>
                </a:pPr>
                <a:r>
                  <a:rPr lang="en-US" sz="900" b="1" dirty="0">
                    <a:solidFill>
                      <a:schemeClr val="bg1"/>
                    </a:solidFill>
                  </a:rPr>
                  <a:t>Vin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D8BFCD-F2C7-487F-9980-6FE780A1C7E4}"/>
                  </a:ext>
                </a:extLst>
              </p:cNvPr>
              <p:cNvSpPr txBox="1"/>
              <p:nvPr/>
            </p:nvSpPr>
            <p:spPr>
              <a:xfrm>
                <a:off x="6976490" y="2436868"/>
                <a:ext cx="1048507" cy="516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457200">
                  <a:spcBef>
                    <a:spcPts val="1000"/>
                  </a:spcBef>
                  <a:buClr>
                    <a:srgbClr val="1E4056"/>
                  </a:buClr>
                  <a:buSzPct val="75000"/>
                </a:pPr>
                <a:r>
                  <a:rPr lang="en-US" sz="900" b="1" dirty="0">
                    <a:solidFill>
                      <a:schemeClr val="bg1"/>
                    </a:solidFill>
                  </a:rPr>
                  <a:t>Vout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27FE06-6E91-44AA-8D59-35D6EC29CF3A}"/>
                </a:ext>
              </a:extLst>
            </p:cNvPr>
            <p:cNvSpPr txBox="1"/>
            <p:nvPr/>
          </p:nvSpPr>
          <p:spPr>
            <a:xfrm>
              <a:off x="3101043" y="3200400"/>
              <a:ext cx="1143000" cy="30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457200">
                <a:spcBef>
                  <a:spcPts val="1000"/>
                </a:spcBef>
                <a:buClr>
                  <a:srgbClr val="1E4056"/>
                </a:buClr>
                <a:buSzPct val="75000"/>
              </a:pPr>
              <a:r>
                <a:rPr lang="en-US" sz="2000" dirty="0">
                  <a:solidFill>
                    <a:srgbClr val="000000"/>
                  </a:solidFill>
                </a:rPr>
                <a:t>Step-Up</a:t>
              </a:r>
            </a:p>
          </p:txBody>
        </p:sp>
      </p:grpSp>
      <p:pic>
        <p:nvPicPr>
          <p:cNvPr id="18" name="Picture 17">
            <a:hlinkClick r:id="rId4" action="ppaction://hlinksldjump"/>
            <a:extLst>
              <a:ext uri="{FF2B5EF4-FFF2-40B4-BE49-F238E27FC236}">
                <a16:creationId xmlns:a16="http://schemas.microsoft.com/office/drawing/2014/main" id="{9D747E0D-F8DF-46F6-A244-D08E903DB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821" y="1670911"/>
            <a:ext cx="1455126" cy="1476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3969AD-8F55-435E-86AF-09BC7AC8F686}"/>
              </a:ext>
            </a:extLst>
          </p:cNvPr>
          <p:cNvSpPr txBox="1"/>
          <p:nvPr/>
        </p:nvSpPr>
        <p:spPr>
          <a:xfrm>
            <a:off x="4535605" y="3200400"/>
            <a:ext cx="2178148" cy="309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Step-Up &amp; Down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A450E-258F-428D-905C-2528D42A1894}"/>
              </a:ext>
            </a:extLst>
          </p:cNvPr>
          <p:cNvSpPr txBox="1"/>
          <p:nvPr/>
        </p:nvSpPr>
        <p:spPr>
          <a:xfrm>
            <a:off x="7112192" y="3200400"/>
            <a:ext cx="1066800" cy="309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Isolated</a:t>
            </a:r>
          </a:p>
        </p:txBody>
      </p:sp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1B08CAE0-4C33-49A4-A85F-974696E98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625" y="4337341"/>
            <a:ext cx="1454813" cy="14273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2E566F-F4A9-4428-BB98-CEFF5E20CD94}"/>
              </a:ext>
            </a:extLst>
          </p:cNvPr>
          <p:cNvSpPr txBox="1"/>
          <p:nvPr/>
        </p:nvSpPr>
        <p:spPr>
          <a:xfrm>
            <a:off x="650038" y="5852160"/>
            <a:ext cx="1105526" cy="309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Inverting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E9CBEB-C8E3-4FD0-832E-B707E67346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0350" y="4337000"/>
            <a:ext cx="1454813" cy="14277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D0B27A1-ABDE-47E0-B414-4CF9EBFF5559}"/>
              </a:ext>
            </a:extLst>
          </p:cNvPr>
          <p:cNvSpPr txBox="1"/>
          <p:nvPr/>
        </p:nvSpPr>
        <p:spPr>
          <a:xfrm>
            <a:off x="2397214" y="5852160"/>
            <a:ext cx="1882758" cy="309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Battery Charger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968293-F3FB-42EC-B5EA-0707C5D1FC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8224" y="4310504"/>
            <a:ext cx="1472608" cy="14542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9176238-7CD9-42F7-9901-B5D9A0CD0151}"/>
              </a:ext>
            </a:extLst>
          </p:cNvPr>
          <p:cNvSpPr txBox="1"/>
          <p:nvPr/>
        </p:nvSpPr>
        <p:spPr>
          <a:xfrm>
            <a:off x="4758465" y="5852160"/>
            <a:ext cx="1280787" cy="309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LED Driver</a:t>
            </a:r>
          </a:p>
        </p:txBody>
      </p:sp>
      <p:pic>
        <p:nvPicPr>
          <p:cNvPr id="28" name="Picture 27">
            <a:hlinkClick r:id="rId12" action="ppaction://hlinksldjump"/>
            <a:extLst>
              <a:ext uri="{FF2B5EF4-FFF2-40B4-BE49-F238E27FC236}">
                <a16:creationId xmlns:a16="http://schemas.microsoft.com/office/drawing/2014/main" id="{D1A00FA2-38A0-4468-815A-41C57A5946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1795" y="4300676"/>
            <a:ext cx="1492512" cy="147385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BE1F4EF-8A0A-4750-8D9D-5A7EC596D027}"/>
              </a:ext>
            </a:extLst>
          </p:cNvPr>
          <p:cNvSpPr txBox="1"/>
          <p:nvPr/>
        </p:nvSpPr>
        <p:spPr>
          <a:xfrm>
            <a:off x="6850744" y="5852160"/>
            <a:ext cx="2531440" cy="309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Digital Power System Management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BE53CA1-9905-4F1E-AAE3-9821CCCD3D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5255" y="1657584"/>
            <a:ext cx="1420165" cy="1456347"/>
          </a:xfrm>
          <a:prstGeom prst="rect">
            <a:avLst/>
          </a:prstGeom>
        </p:spPr>
      </p:pic>
      <p:pic>
        <p:nvPicPr>
          <p:cNvPr id="20" name="Picture 19">
            <a:hlinkClick r:id="rId15" action="ppaction://hlinksldjump"/>
            <a:extLst>
              <a:ext uri="{FF2B5EF4-FFF2-40B4-BE49-F238E27FC236}">
                <a16:creationId xmlns:a16="http://schemas.microsoft.com/office/drawing/2014/main" id="{6ADE95EF-6279-463F-AB11-2314FADED6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39358" y="2000402"/>
            <a:ext cx="2324100" cy="9612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B0D6255-58F8-47DF-9B3C-ECAFB20CB34A}"/>
              </a:ext>
            </a:extLst>
          </p:cNvPr>
          <p:cNvSpPr txBox="1"/>
          <p:nvPr/>
        </p:nvSpPr>
        <p:spPr>
          <a:xfrm>
            <a:off x="8919545" y="3200400"/>
            <a:ext cx="2801163" cy="6186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µModule Thermoelectric Cooler (TEC) Regulator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132C2F-C0E5-422B-94EE-E71DBED3839C}"/>
              </a:ext>
            </a:extLst>
          </p:cNvPr>
          <p:cNvSpPr txBox="1"/>
          <p:nvPr/>
        </p:nvSpPr>
        <p:spPr>
          <a:xfrm>
            <a:off x="10677658" y="722718"/>
            <a:ext cx="1371600" cy="420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/>
              <a:t>µModule Regulators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AA60CE-3F02-4661-9CD8-23C1C32F4DFA}"/>
              </a:ext>
            </a:extLst>
          </p:cNvPr>
          <p:cNvSpPr/>
          <p:nvPr/>
        </p:nvSpPr>
        <p:spPr>
          <a:xfrm>
            <a:off x="10786006" y="6391855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17" action="ppaction://hlinksldjump"/>
              </a:rPr>
              <a:t>User Guide</a:t>
            </a:r>
            <a:endParaRPr lang="en-US" dirty="0"/>
          </a:p>
        </p:txBody>
      </p:sp>
      <p:pic>
        <p:nvPicPr>
          <p:cNvPr id="6" name="Picture 5">
            <a:hlinkClick r:id="rId18" action="ppaction://hlinksldjump"/>
            <a:extLst>
              <a:ext uri="{FF2B5EF4-FFF2-40B4-BE49-F238E27FC236}">
                <a16:creationId xmlns:a16="http://schemas.microsoft.com/office/drawing/2014/main" id="{0A720B70-CFC2-4866-BE2B-DDACBE889BD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3309"/>
          <a:stretch/>
        </p:blipFill>
        <p:spPr>
          <a:xfrm>
            <a:off x="9686511" y="4300676"/>
            <a:ext cx="1435678" cy="14542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63F7CA4-374D-49C5-B2EE-A5A4AEBA68A2}"/>
              </a:ext>
            </a:extLst>
          </p:cNvPr>
          <p:cNvSpPr txBox="1"/>
          <p:nvPr/>
        </p:nvSpPr>
        <p:spPr>
          <a:xfrm>
            <a:off x="9889739" y="5852159"/>
            <a:ext cx="1280787" cy="309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MP Grade</a:t>
            </a:r>
          </a:p>
        </p:txBody>
      </p:sp>
      <p:pic>
        <p:nvPicPr>
          <p:cNvPr id="7" name="Graphic 6" descr="Envelope">
            <a:hlinkClick r:id="rId20" action="ppaction://hlinksldjump"/>
            <a:extLst>
              <a:ext uri="{FF2B5EF4-FFF2-40B4-BE49-F238E27FC236}">
                <a16:creationId xmlns:a16="http://schemas.microsoft.com/office/drawing/2014/main" id="{9FE65CCE-6787-CDEB-DDE2-5317F08DC79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643433" y="826157"/>
            <a:ext cx="420399" cy="420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7A784B-231E-A157-1B5F-75981D622ACC}"/>
              </a:ext>
            </a:extLst>
          </p:cNvPr>
          <p:cNvSpPr txBox="1"/>
          <p:nvPr/>
        </p:nvSpPr>
        <p:spPr>
          <a:xfrm>
            <a:off x="1332959" y="4066664"/>
            <a:ext cx="543058" cy="243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b="1" dirty="0">
                <a:solidFill>
                  <a:srgbClr val="00B050"/>
                </a:solidFill>
              </a:rPr>
              <a:t>New!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0C8E99-3F99-E70B-DBBF-532FF49A9AF7}"/>
              </a:ext>
            </a:extLst>
          </p:cNvPr>
          <p:cNvSpPr txBox="1"/>
          <p:nvPr/>
        </p:nvSpPr>
        <p:spPr>
          <a:xfrm>
            <a:off x="228600" y="1398996"/>
            <a:ext cx="1761136" cy="243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b="1" dirty="0">
                <a:solidFill>
                  <a:srgbClr val="00B050"/>
                </a:solidFill>
              </a:rPr>
              <a:t>2024 April Updated!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052C5F-8BD1-9B4B-45AA-570B457899CE}"/>
              </a:ext>
            </a:extLst>
          </p:cNvPr>
          <p:cNvSpPr txBox="1"/>
          <p:nvPr/>
        </p:nvSpPr>
        <p:spPr>
          <a:xfrm>
            <a:off x="4539879" y="1398996"/>
            <a:ext cx="1761136" cy="243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b="1" dirty="0">
                <a:solidFill>
                  <a:srgbClr val="00B050"/>
                </a:solidFill>
              </a:rPr>
              <a:t>2024 April Updated!</a:t>
            </a:r>
          </a:p>
        </p:txBody>
      </p:sp>
    </p:spTree>
    <p:extLst>
      <p:ext uri="{BB962C8B-B14F-4D97-AF65-F5344CB8AC3E}">
        <p14:creationId xmlns:p14="http://schemas.microsoft.com/office/powerpoint/2010/main" val="19934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29" y="-78839"/>
            <a:ext cx="8616348" cy="741816"/>
          </a:xfrm>
        </p:spPr>
        <p:txBody>
          <a:bodyPr/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Step-Down (Buck) Pin-Compatible</a:t>
            </a:r>
            <a:endParaRPr lang="en-US" sz="3600" dirty="0">
              <a:latin typeface="+mj-lt"/>
            </a:endParaRPr>
          </a:p>
        </p:txBody>
      </p:sp>
      <p:pic>
        <p:nvPicPr>
          <p:cNvPr id="10" name="Picture 9" descr="GoTo(TOC)">
            <a:hlinkClick r:id="rId2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8336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2BD26C-3CEA-4CF0-8960-A59D5FD98FEB}"/>
              </a:ext>
            </a:extLst>
          </p:cNvPr>
          <p:cNvSpPr/>
          <p:nvPr/>
        </p:nvSpPr>
        <p:spPr>
          <a:xfrm>
            <a:off x="10627774" y="957199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B6A2A0-53D5-4B2A-8756-4FFC6D6CA3BB}"/>
              </a:ext>
            </a:extLst>
          </p:cNvPr>
          <p:cNvSpPr/>
          <p:nvPr/>
        </p:nvSpPr>
        <p:spPr>
          <a:xfrm>
            <a:off x="10654888" y="4635811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(2018,19,20)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52FC3C-A047-4109-9858-F32E4CD82F27}"/>
              </a:ext>
            </a:extLst>
          </p:cNvPr>
          <p:cNvSpPr/>
          <p:nvPr/>
        </p:nvSpPr>
        <p:spPr>
          <a:xfrm>
            <a:off x="10668357" y="3716158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(≥36V)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246404-0894-40AA-AD08-29C5C715F481}"/>
              </a:ext>
            </a:extLst>
          </p:cNvPr>
          <p:cNvSpPr/>
          <p:nvPr/>
        </p:nvSpPr>
        <p:spPr>
          <a:xfrm>
            <a:off x="10637045" y="1876852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304C17-7058-4CB9-8932-9E79ACDA0A83}"/>
              </a:ext>
            </a:extLst>
          </p:cNvPr>
          <p:cNvSpPr/>
          <p:nvPr/>
        </p:nvSpPr>
        <p:spPr>
          <a:xfrm>
            <a:off x="10657244" y="2796505"/>
            <a:ext cx="1369244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5A624BC-AD06-4087-AB05-6F1FED460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24598"/>
              </p:ext>
            </p:extLst>
          </p:nvPr>
        </p:nvGraphicFramePr>
        <p:xfrm>
          <a:off x="102567" y="803962"/>
          <a:ext cx="9326880" cy="2025201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759421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6403704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295725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575871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522602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5339195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735502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7655167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5741586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6869641"/>
                    </a:ext>
                  </a:extLst>
                </a:gridCol>
              </a:tblGrid>
              <a:tr h="21824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Low EMI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EMI Compliance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347157"/>
                  </a:ext>
                </a:extLst>
              </a:tr>
              <a:tr h="2182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Input Voltage (V)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Output Voltage (V)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Output Current (A)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Part Number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535858"/>
                  </a:ext>
                </a:extLst>
              </a:tr>
              <a:tr h="218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Dimensions (mm)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Height (mm)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15740"/>
                  </a:ext>
                </a:extLst>
              </a:tr>
              <a:tr h="2182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 x 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2.82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LTM8031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EN55022 Class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86935"/>
                  </a:ext>
                </a:extLst>
              </a:tr>
              <a:tr h="218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2.82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3.42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LTM8032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668750"/>
                  </a:ext>
                </a:extLst>
              </a:tr>
              <a:tr h="2182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6.25 x 9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3.32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LTM8073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Silent Switcher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95583"/>
                  </a:ext>
                </a:extLst>
              </a:tr>
              <a:tr h="218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3.5A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LTM8053/LTM8053-1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85636"/>
                  </a:ext>
                </a:extLst>
              </a:tr>
              <a:tr h="218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 x 15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LTM4612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EN55022 Class B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991003"/>
                  </a:ext>
                </a:extLst>
              </a:tr>
              <a:tr h="218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2.82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3.42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LTM4606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23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949371-B158-4AEB-AF0A-917FE657E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20956"/>
              </p:ext>
            </p:extLst>
          </p:nvPr>
        </p:nvGraphicFramePr>
        <p:xfrm>
          <a:off x="102567" y="2947537"/>
          <a:ext cx="8778240" cy="2065337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52193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003453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3285317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0183596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9064244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33418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848117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4044619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969534437"/>
                    </a:ext>
                  </a:extLst>
                </a:gridCol>
              </a:tblGrid>
              <a:tr h="2194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System Management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0030"/>
                  </a:ext>
                </a:extLst>
              </a:tr>
              <a:tr h="2194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Voltage (V)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Voltage (V)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Current (A)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Number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18779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(mm)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(mm)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4889" marR="4889" marT="4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39054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9A or Single 18A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x 11.9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LTM4675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1152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2.375 with Aux 5V Bias (LTM4686-1)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10A or Single 20A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LTM4686/LTM4686-1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48820"/>
                  </a:ext>
                </a:extLst>
              </a:tr>
              <a:tr h="219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13A or Single 26A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x 16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LTM4676A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41439"/>
                  </a:ext>
                </a:extLst>
              </a:tr>
              <a:tr h="21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18A or Single 36A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LTM4677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079566"/>
                  </a:ext>
                </a:extLst>
              </a:tr>
              <a:tr h="219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4889" marR="4889" marT="48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25A or Single 50A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x 16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5.86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LTM4678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92985"/>
                  </a:ext>
                </a:extLst>
              </a:tr>
              <a:tr h="21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30A or Single 60A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7.82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LTM4680</a:t>
                      </a:r>
                    </a:p>
                  </a:txBody>
                  <a:tcPr marL="4889" marR="4889" marT="4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2161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92BBBC-FC47-453A-9DF9-22694F6AE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26084"/>
              </p:ext>
            </p:extLst>
          </p:nvPr>
        </p:nvGraphicFramePr>
        <p:xfrm>
          <a:off x="102567" y="5181600"/>
          <a:ext cx="8778240" cy="1570101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9501970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480207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4037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716510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450876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507027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325426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759006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91407244"/>
                    </a:ext>
                  </a:extLst>
                </a:gridCol>
              </a:tblGrid>
              <a:tr h="2194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260909"/>
                  </a:ext>
                </a:extLst>
              </a:tr>
              <a:tr h="2194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Voltage 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Voltage 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Current 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47410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(mm)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(mm)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8438"/>
                  </a:ext>
                </a:extLst>
              </a:tr>
              <a:tr h="219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 1.2A, up to 4.8A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 x 6.25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20037"/>
                  </a:ext>
                </a:extLst>
              </a:tr>
              <a:tr h="21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LTM4668A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19416"/>
                  </a:ext>
                </a:extLst>
              </a:tr>
              <a:tr h="219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 3A, up to 12A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x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91275"/>
                  </a:ext>
                </a:extLst>
              </a:tr>
              <a:tr h="21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 4A, up to 16A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LTM4644/LTM4644-1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8257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2A8C9FC2-237F-4F1F-8D95-810EB17A24D2}"/>
              </a:ext>
            </a:extLst>
          </p:cNvPr>
          <p:cNvSpPr/>
          <p:nvPr/>
        </p:nvSpPr>
        <p:spPr>
          <a:xfrm>
            <a:off x="102567" y="3810000"/>
            <a:ext cx="8778240" cy="3232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062D58-7079-40EB-A0D4-0278C308AA5F}"/>
              </a:ext>
            </a:extLst>
          </p:cNvPr>
          <p:cNvSpPr/>
          <p:nvPr/>
        </p:nvSpPr>
        <p:spPr>
          <a:xfrm>
            <a:off x="102566" y="6267701"/>
            <a:ext cx="8778239" cy="2704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llout: Left Arrow 30">
            <a:hlinkClick r:id="rId5" action="ppaction://hlinksldjump"/>
            <a:extLst>
              <a:ext uri="{FF2B5EF4-FFF2-40B4-BE49-F238E27FC236}">
                <a16:creationId xmlns:a16="http://schemas.microsoft.com/office/drawing/2014/main" id="{DDFB5C61-BE52-4D53-AFD1-E3C3D953B4D5}"/>
              </a:ext>
            </a:extLst>
          </p:cNvPr>
          <p:cNvSpPr/>
          <p:nvPr/>
        </p:nvSpPr>
        <p:spPr>
          <a:xfrm>
            <a:off x="8305799" y="226918"/>
            <a:ext cx="2590801" cy="395068"/>
          </a:xfrm>
          <a:prstGeom prst="leftArrowCallout">
            <a:avLst>
              <a:gd name="adj1" fmla="val 37164"/>
              <a:gd name="adj2" fmla="val 49125"/>
              <a:gd name="adj3" fmla="val 72423"/>
              <a:gd name="adj4" fmla="val 86250"/>
            </a:avLst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Show me Single and Dual Output Pin-Compatible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76793B-EC3B-41D1-9A68-153FF945FD11}"/>
              </a:ext>
            </a:extLst>
          </p:cNvPr>
          <p:cNvSpPr/>
          <p:nvPr/>
        </p:nvSpPr>
        <p:spPr>
          <a:xfrm>
            <a:off x="111323" y="2941618"/>
            <a:ext cx="8767399" cy="2059996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5771BC-B71D-47A4-861C-37DA38D95C91}"/>
              </a:ext>
            </a:extLst>
          </p:cNvPr>
          <p:cNvSpPr/>
          <p:nvPr/>
        </p:nvSpPr>
        <p:spPr>
          <a:xfrm>
            <a:off x="88462" y="1926278"/>
            <a:ext cx="9340985" cy="458636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A2F53-79C4-4B93-BEBF-731A2144B2AF}"/>
              </a:ext>
            </a:extLst>
          </p:cNvPr>
          <p:cNvSpPr/>
          <p:nvPr/>
        </p:nvSpPr>
        <p:spPr>
          <a:xfrm>
            <a:off x="102566" y="1455820"/>
            <a:ext cx="9326880" cy="113498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322CC-13BB-48E5-91B7-4643775B221D}"/>
              </a:ext>
            </a:extLst>
          </p:cNvPr>
          <p:cNvSpPr/>
          <p:nvPr/>
        </p:nvSpPr>
        <p:spPr>
          <a:xfrm>
            <a:off x="88462" y="5844617"/>
            <a:ext cx="8792343" cy="423084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13EA1-8905-40CF-A1E5-348849F3B3F4}"/>
              </a:ext>
            </a:extLst>
          </p:cNvPr>
          <p:cNvSpPr/>
          <p:nvPr/>
        </p:nvSpPr>
        <p:spPr>
          <a:xfrm>
            <a:off x="102565" y="3835344"/>
            <a:ext cx="8767399" cy="297888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258166-C2C3-48ED-B46B-82E3BB25EAD2}"/>
              </a:ext>
            </a:extLst>
          </p:cNvPr>
          <p:cNvSpPr/>
          <p:nvPr/>
        </p:nvSpPr>
        <p:spPr>
          <a:xfrm>
            <a:off x="93809" y="4579668"/>
            <a:ext cx="8776155" cy="216581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D2AFFE-8912-4CB2-85BF-627EC1553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86" y="67412"/>
            <a:ext cx="679978" cy="6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12" grpId="0" animBg="1"/>
      <p:bldP spid="12" grpId="1" animBg="1"/>
      <p:bldP spid="13" grpId="0" animBg="1"/>
      <p:bldP spid="13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878F78-7915-40B5-AC48-1811196A9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98953"/>
              </p:ext>
            </p:extLst>
          </p:nvPr>
        </p:nvGraphicFramePr>
        <p:xfrm>
          <a:off x="153791" y="890067"/>
          <a:ext cx="10213959" cy="5617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79545627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5514003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9022457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4028800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464902290"/>
                    </a:ext>
                  </a:extLst>
                </a:gridCol>
                <a:gridCol w="966253">
                  <a:extLst>
                    <a:ext uri="{9D8B030D-6E8A-4147-A177-3AD203B41FA5}">
                      <a16:colId xmlns:a16="http://schemas.microsoft.com/office/drawing/2014/main" val="4163173330"/>
                    </a:ext>
                  </a:extLst>
                </a:gridCol>
                <a:gridCol w="966253">
                  <a:extLst>
                    <a:ext uri="{9D8B030D-6E8A-4147-A177-3AD203B41FA5}">
                      <a16:colId xmlns:a16="http://schemas.microsoft.com/office/drawing/2014/main" val="16883416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47766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334837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37205032"/>
                    </a:ext>
                  </a:extLst>
                </a:gridCol>
                <a:gridCol w="966253">
                  <a:extLst>
                    <a:ext uri="{9D8B030D-6E8A-4147-A177-3AD203B41FA5}">
                      <a16:colId xmlns:a16="http://schemas.microsoft.com/office/drawing/2014/main" val="1995732220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Output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Input Voltage (V)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Voltage (V)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Current (A)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Parallelable Outputs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Number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50806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Dimensions (mm)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(mm)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b"/>
                </a:tc>
                <a:extLst>
                  <a:ext uri="{0D108BD9-81ED-4DB2-BD59-A6C34878D82A}">
                    <a16:rowId xmlns:a16="http://schemas.microsoft.com/office/drawing/2014/main" val="2936433177"/>
                  </a:ext>
                </a:extLst>
              </a:tr>
              <a:tr h="36576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Quad: 1.2A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latin typeface="+mn-lt"/>
                          <a:hlinkClick r:id="rId2"/>
                        </a:rPr>
                        <a:t>LTM4668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22410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Quad: 1.2A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latin typeface="+mn-lt"/>
                          <a:hlinkClick r:id="rId3"/>
                        </a:rPr>
                        <a:t>LTM4668A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8546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Quad: 1.2A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11.25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4"/>
                        </a:rPr>
                        <a:t>LTM8051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07903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x 16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5"/>
                        </a:rPr>
                        <a:t>LTM8060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91882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Quad: 3A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x1 (12A)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1.82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LTM4643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21448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Quad: 4A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x1 (16A)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LTM4644 / LTM4644-1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81810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3.3V (for 12A Output)</a:t>
                      </a:r>
                    </a:p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5.5V (for 5A Output)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Quad: 5A, 5A, 12A, 12A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9.5 x 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02054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3.3V (for 12A Output)</a:t>
                      </a:r>
                    </a:p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5.5V (for 5A Output)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Quad: 5A, 5A, 12A, 12A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LTM4673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46029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8A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x 12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/>
                        </a:rPr>
                        <a:t>LTM4710-1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42322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Quad: 10A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 x 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/>
                        </a:rPr>
                        <a:t>LTM4670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25742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31.25A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x 22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8.17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/>
                        </a:rPr>
                        <a:t>LTM4681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37574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31.25A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x 22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LTM4683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984581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29" y="30480"/>
            <a:ext cx="10604830" cy="73152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Step-Down (Buck) Quad Configurable Output </a:t>
            </a:r>
            <a:endParaRPr lang="en-US" sz="3600" dirty="0"/>
          </a:p>
        </p:txBody>
      </p:sp>
      <p:pic>
        <p:nvPicPr>
          <p:cNvPr id="10" name="Picture 9" descr="GoTo(TOC)">
            <a:hlinkClick r:id="rId12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8336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2BD26C-3CEA-4CF0-8960-A59D5FD98FEB}"/>
              </a:ext>
            </a:extLst>
          </p:cNvPr>
          <p:cNvSpPr/>
          <p:nvPr/>
        </p:nvSpPr>
        <p:spPr>
          <a:xfrm>
            <a:off x="10632496" y="1373179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A9FF5-DC83-4471-AB02-7A7FD322EE5C}"/>
              </a:ext>
            </a:extLst>
          </p:cNvPr>
          <p:cNvSpPr/>
          <p:nvPr/>
        </p:nvSpPr>
        <p:spPr>
          <a:xfrm>
            <a:off x="982706" y="3029207"/>
            <a:ext cx="9385044" cy="35831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B6A2A0-53D5-4B2A-8756-4FFC6D6CA3BB}"/>
              </a:ext>
            </a:extLst>
          </p:cNvPr>
          <p:cNvSpPr/>
          <p:nvPr/>
        </p:nvSpPr>
        <p:spPr>
          <a:xfrm>
            <a:off x="10653464" y="3566578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322CC-13BB-48E5-91B7-4643775B221D}"/>
              </a:ext>
            </a:extLst>
          </p:cNvPr>
          <p:cNvSpPr/>
          <p:nvPr/>
        </p:nvSpPr>
        <p:spPr>
          <a:xfrm>
            <a:off x="9394822" y="4220730"/>
            <a:ext cx="972927" cy="2286750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13EA1-8905-40CF-A1E5-348849F3B3F4}"/>
              </a:ext>
            </a:extLst>
          </p:cNvPr>
          <p:cNvSpPr/>
          <p:nvPr/>
        </p:nvSpPr>
        <p:spPr>
          <a:xfrm>
            <a:off x="9406946" y="2675180"/>
            <a:ext cx="960803" cy="358319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A1F0D7-49D2-4588-9A6A-4FC0EA2000F3}"/>
              </a:ext>
            </a:extLst>
          </p:cNvPr>
          <p:cNvSpPr/>
          <p:nvPr/>
        </p:nvSpPr>
        <p:spPr>
          <a:xfrm>
            <a:off x="10632496" y="2836791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C6497B-2E91-478E-9A73-B17564BAB2BE}"/>
              </a:ext>
            </a:extLst>
          </p:cNvPr>
          <p:cNvSpPr>
            <a:spLocks/>
          </p:cNvSpPr>
          <p:nvPr/>
        </p:nvSpPr>
        <p:spPr>
          <a:xfrm flipV="1">
            <a:off x="982705" y="3026761"/>
            <a:ext cx="9385044" cy="7479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52D40D-BEFD-49B0-8807-59E5C9527A6C}"/>
              </a:ext>
            </a:extLst>
          </p:cNvPr>
          <p:cNvSpPr>
            <a:spLocks/>
          </p:cNvSpPr>
          <p:nvPr/>
        </p:nvSpPr>
        <p:spPr>
          <a:xfrm flipV="1">
            <a:off x="982705" y="1568470"/>
            <a:ext cx="9385044" cy="74792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6BF440-EB63-4DCF-A2AB-4BEB0BD5A296}"/>
              </a:ext>
            </a:extLst>
          </p:cNvPr>
          <p:cNvSpPr txBox="1"/>
          <p:nvPr/>
        </p:nvSpPr>
        <p:spPr>
          <a:xfrm>
            <a:off x="10745073" y="722905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DDDE82-7F6B-4686-AE6F-608A654D5495}"/>
              </a:ext>
            </a:extLst>
          </p:cNvPr>
          <p:cNvSpPr/>
          <p:nvPr/>
        </p:nvSpPr>
        <p:spPr>
          <a:xfrm>
            <a:off x="10634852" y="2104985"/>
            <a:ext cx="1369244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701201-B7C6-4D01-97BA-D7BA60706605}"/>
              </a:ext>
            </a:extLst>
          </p:cNvPr>
          <p:cNvSpPr/>
          <p:nvPr/>
        </p:nvSpPr>
        <p:spPr>
          <a:xfrm>
            <a:off x="982705" y="2309314"/>
            <a:ext cx="9385044" cy="714435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B34161-8025-40CF-8664-24505FB4638F}"/>
              </a:ext>
            </a:extLst>
          </p:cNvPr>
          <p:cNvSpPr/>
          <p:nvPr/>
        </p:nvSpPr>
        <p:spPr>
          <a:xfrm>
            <a:off x="10650907" y="4296365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(≤3V)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63960D-6458-4B17-8FB4-85E8A1B16F40}"/>
              </a:ext>
            </a:extLst>
          </p:cNvPr>
          <p:cNvSpPr/>
          <p:nvPr/>
        </p:nvSpPr>
        <p:spPr>
          <a:xfrm>
            <a:off x="983840" y="1568469"/>
            <a:ext cx="1188720" cy="2206213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68BFBB-E470-4552-96B1-B4D60EF9D876}"/>
              </a:ext>
            </a:extLst>
          </p:cNvPr>
          <p:cNvSpPr/>
          <p:nvPr/>
        </p:nvSpPr>
        <p:spPr>
          <a:xfrm>
            <a:off x="987620" y="4692094"/>
            <a:ext cx="1172431" cy="9144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DB1907-AD84-4929-ABDD-33931776CFB3}"/>
              </a:ext>
            </a:extLst>
          </p:cNvPr>
          <p:cNvSpPr/>
          <p:nvPr/>
        </p:nvSpPr>
        <p:spPr>
          <a:xfrm>
            <a:off x="10650907" y="5026152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CAF08F-B245-4595-8D1C-C5C5ECCB5D1C}"/>
              </a:ext>
            </a:extLst>
          </p:cNvPr>
          <p:cNvSpPr>
            <a:spLocks/>
          </p:cNvSpPr>
          <p:nvPr/>
        </p:nvSpPr>
        <p:spPr>
          <a:xfrm flipV="1">
            <a:off x="982705" y="3777694"/>
            <a:ext cx="9385044" cy="9144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6E3E3-9A73-A917-7B86-9531C4AFE361}"/>
              </a:ext>
            </a:extLst>
          </p:cNvPr>
          <p:cNvSpPr/>
          <p:nvPr/>
        </p:nvSpPr>
        <p:spPr>
          <a:xfrm>
            <a:off x="982704" y="4207761"/>
            <a:ext cx="9385043" cy="48132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E47982-411F-9B9D-BA09-8B6705A06364}"/>
              </a:ext>
            </a:extLst>
          </p:cNvPr>
          <p:cNvSpPr/>
          <p:nvPr/>
        </p:nvSpPr>
        <p:spPr>
          <a:xfrm>
            <a:off x="982703" y="5601619"/>
            <a:ext cx="9385043" cy="90586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5" grpId="0" animBg="1"/>
      <p:bldP spid="5" grpId="1" animBg="1"/>
      <p:bldP spid="6" grpId="0" animBg="1"/>
      <p:bldP spid="6" grpId="1" animBg="1"/>
      <p:bldP spid="25" grpId="0" animBg="1"/>
      <p:bldP spid="2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To(TOC)">
            <a:hlinkClick r:id="rId2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8336" y="63246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F08C6A-5487-4438-A147-5F4BCCE0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36" y="180610"/>
            <a:ext cx="11493500" cy="6677390"/>
          </a:xfrm>
        </p:spPr>
        <p:txBody>
          <a:bodyPr/>
          <a:lstStyle/>
          <a:p>
            <a:r>
              <a:rPr lang="en-US" sz="3200" dirty="0"/>
              <a:t>Contact Information </a:t>
            </a:r>
            <a:r>
              <a:rPr lang="zh-CN" altLang="en-US" sz="3200" dirty="0"/>
              <a:t>联系方式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For any questions or suggestions, please contact</a:t>
            </a:r>
            <a:br>
              <a:rPr lang="en-US" sz="3200" dirty="0"/>
            </a:br>
            <a:r>
              <a:rPr lang="zh-CN" altLang="en-US" sz="3200" dirty="0">
                <a:ea typeface="Batang" panose="020B0503020000020004" pitchFamily="18" charset="-127"/>
              </a:rPr>
              <a:t>任何问题或建议</a:t>
            </a:r>
            <a:r>
              <a:rPr lang="en-US" altLang="zh-CN" sz="3200" dirty="0">
                <a:ea typeface="Microsoft Himalaya" panose="01010100010101010101" pitchFamily="2" charset="0"/>
              </a:rPr>
              <a:t>,</a:t>
            </a:r>
            <a:r>
              <a:rPr lang="zh-CN" altLang="en-US" sz="3200" dirty="0">
                <a:ea typeface="Batang" panose="020B0503020000020004" pitchFamily="18" charset="-127"/>
              </a:rPr>
              <a:t>请联系以下邮箱</a:t>
            </a:r>
            <a:br>
              <a:rPr lang="en-US" altLang="zh-CN" sz="3200" dirty="0">
                <a:ea typeface="Batang" panose="020B0503020000020004" pitchFamily="18" charset="-127"/>
              </a:rPr>
            </a:br>
            <a:r>
              <a:rPr lang="fi-FI" sz="3200" dirty="0">
                <a:hlinkClick r:id="rId5"/>
              </a:rPr>
              <a:t>Peiwen.Yu@analog.com</a:t>
            </a:r>
            <a:br>
              <a:rPr lang="fi-FI" sz="3200" dirty="0"/>
            </a:br>
            <a:r>
              <a:rPr lang="en-US" sz="3200" dirty="0"/>
              <a:t>Peiwen Yu</a:t>
            </a:r>
            <a:br>
              <a:rPr lang="fi-FI" sz="3200" dirty="0"/>
            </a:br>
            <a:r>
              <a:rPr lang="fi-FI" sz="3200" dirty="0"/>
              <a:t>Product Marketing Engineer</a:t>
            </a:r>
            <a:br>
              <a:rPr lang="fi-FI" sz="3200" dirty="0"/>
            </a:br>
            <a:r>
              <a:rPr lang="fi-FI" sz="3200" dirty="0"/>
              <a:t>µModule Power Products</a:t>
            </a:r>
            <a:br>
              <a:rPr lang="fi-FI" sz="3200" dirty="0"/>
            </a:br>
            <a:br>
              <a:rPr lang="fi-FI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5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E675401-BA29-498A-8F9B-B151BC2B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56" y="-69013"/>
            <a:ext cx="2895600" cy="500778"/>
          </a:xfrm>
        </p:spPr>
        <p:txBody>
          <a:bodyPr anchor="b"/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Step-Up (Boost)</a:t>
            </a:r>
            <a:endParaRPr lang="en-US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DF4E6-F2F5-4958-8323-A57DB4A61771}"/>
              </a:ext>
            </a:extLst>
          </p:cNvPr>
          <p:cNvSpPr txBox="1"/>
          <p:nvPr/>
        </p:nvSpPr>
        <p:spPr>
          <a:xfrm>
            <a:off x="10747610" y="697736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D871CD-1278-4F0C-945B-5553544BB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47110"/>
              </p:ext>
            </p:extLst>
          </p:nvPr>
        </p:nvGraphicFramePr>
        <p:xfrm>
          <a:off x="72790" y="464616"/>
          <a:ext cx="10519008" cy="1847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832">
                  <a:extLst>
                    <a:ext uri="{9D8B030D-6E8A-4147-A177-3AD203B41FA5}">
                      <a16:colId xmlns:a16="http://schemas.microsoft.com/office/drawing/2014/main" val="4287333996"/>
                    </a:ext>
                  </a:extLst>
                </a:gridCol>
                <a:gridCol w="1472978">
                  <a:extLst>
                    <a:ext uri="{9D8B030D-6E8A-4147-A177-3AD203B41FA5}">
                      <a16:colId xmlns:a16="http://schemas.microsoft.com/office/drawing/2014/main" val="255299622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080675405"/>
                    </a:ext>
                  </a:extLst>
                </a:gridCol>
                <a:gridCol w="671816">
                  <a:extLst>
                    <a:ext uri="{9D8B030D-6E8A-4147-A177-3AD203B41FA5}">
                      <a16:colId xmlns:a16="http://schemas.microsoft.com/office/drawing/2014/main" val="3761305193"/>
                    </a:ext>
                  </a:extLst>
                </a:gridCol>
                <a:gridCol w="806239">
                  <a:extLst>
                    <a:ext uri="{9D8B030D-6E8A-4147-A177-3AD203B41FA5}">
                      <a16:colId xmlns:a16="http://schemas.microsoft.com/office/drawing/2014/main" val="1979040488"/>
                    </a:ext>
                  </a:extLst>
                </a:gridCol>
                <a:gridCol w="806239">
                  <a:extLst>
                    <a:ext uri="{9D8B030D-6E8A-4147-A177-3AD203B41FA5}">
                      <a16:colId xmlns:a16="http://schemas.microsoft.com/office/drawing/2014/main" val="1728871138"/>
                    </a:ext>
                  </a:extLst>
                </a:gridCol>
                <a:gridCol w="806239">
                  <a:extLst>
                    <a:ext uri="{9D8B030D-6E8A-4147-A177-3AD203B41FA5}">
                      <a16:colId xmlns:a16="http://schemas.microsoft.com/office/drawing/2014/main" val="2536342897"/>
                    </a:ext>
                  </a:extLst>
                </a:gridCol>
                <a:gridCol w="968832">
                  <a:extLst>
                    <a:ext uri="{9D8B030D-6E8A-4147-A177-3AD203B41FA5}">
                      <a16:colId xmlns:a16="http://schemas.microsoft.com/office/drawing/2014/main" val="187682000"/>
                    </a:ext>
                  </a:extLst>
                </a:gridCol>
                <a:gridCol w="806239">
                  <a:extLst>
                    <a:ext uri="{9D8B030D-6E8A-4147-A177-3AD203B41FA5}">
                      <a16:colId xmlns:a16="http://schemas.microsoft.com/office/drawing/2014/main" val="1757299824"/>
                    </a:ext>
                  </a:extLst>
                </a:gridCol>
                <a:gridCol w="806239">
                  <a:extLst>
                    <a:ext uri="{9D8B030D-6E8A-4147-A177-3AD203B41FA5}">
                      <a16:colId xmlns:a16="http://schemas.microsoft.com/office/drawing/2014/main" val="2230634649"/>
                    </a:ext>
                  </a:extLst>
                </a:gridCol>
                <a:gridCol w="806239">
                  <a:extLst>
                    <a:ext uri="{9D8B030D-6E8A-4147-A177-3AD203B41FA5}">
                      <a16:colId xmlns:a16="http://schemas.microsoft.com/office/drawing/2014/main" val="3720855666"/>
                    </a:ext>
                  </a:extLst>
                </a:gridCol>
                <a:gridCol w="1065716">
                  <a:extLst>
                    <a:ext uri="{9D8B030D-6E8A-4147-A177-3AD203B41FA5}">
                      <a16:colId xmlns:a16="http://schemas.microsoft.com/office/drawing/2014/main" val="2129073624"/>
                    </a:ext>
                  </a:extLst>
                </a:gridCol>
              </a:tblGrid>
              <a:tr h="466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Function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Input Voltage (V)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Output Voltage (V)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# of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Output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Switch Current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Package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Release 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041095"/>
                  </a:ext>
                </a:extLst>
              </a:tr>
              <a:tr h="46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Dimensions 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Height 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Part Number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71578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Step-Up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1.8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down to 0.7V after start-up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2.42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3"/>
                        </a:rPr>
                        <a:t>LTM4661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62181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10A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9 x 11.25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latin typeface="+mn-lt"/>
                          <a:hlinkClick r:id="rId4"/>
                        </a:rPr>
                        <a:t>LTM8005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4150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5"/>
                        </a:rPr>
                        <a:t>LTM4656/-1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00591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24D373C-23E7-4EAF-8CDF-4494BF2C5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" y="54614"/>
            <a:ext cx="380999" cy="37715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F4BC2B-3BC4-46F2-8E89-F2D16F233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75877"/>
              </p:ext>
            </p:extLst>
          </p:nvPr>
        </p:nvGraphicFramePr>
        <p:xfrm>
          <a:off x="91440" y="2847499"/>
          <a:ext cx="11769003" cy="394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75339138"/>
                    </a:ext>
                  </a:extLst>
                </a:gridCol>
                <a:gridCol w="1122743">
                  <a:extLst>
                    <a:ext uri="{9D8B030D-6E8A-4147-A177-3AD203B41FA5}">
                      <a16:colId xmlns:a16="http://schemas.microsoft.com/office/drawing/2014/main" val="6149481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4812799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229749967"/>
                    </a:ext>
                  </a:extLst>
                </a:gridCol>
                <a:gridCol w="579480">
                  <a:extLst>
                    <a:ext uri="{9D8B030D-6E8A-4147-A177-3AD203B41FA5}">
                      <a16:colId xmlns:a16="http://schemas.microsoft.com/office/drawing/2014/main" val="3280013025"/>
                    </a:ext>
                  </a:extLst>
                </a:gridCol>
                <a:gridCol w="751513">
                  <a:extLst>
                    <a:ext uri="{9D8B030D-6E8A-4147-A177-3AD203B41FA5}">
                      <a16:colId xmlns:a16="http://schemas.microsoft.com/office/drawing/2014/main" val="26530720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712464851"/>
                    </a:ext>
                  </a:extLst>
                </a:gridCol>
                <a:gridCol w="1038235">
                  <a:extLst>
                    <a:ext uri="{9D8B030D-6E8A-4147-A177-3AD203B41FA5}">
                      <a16:colId xmlns:a16="http://schemas.microsoft.com/office/drawing/2014/main" val="882582131"/>
                    </a:ext>
                  </a:extLst>
                </a:gridCol>
                <a:gridCol w="1041253">
                  <a:extLst>
                    <a:ext uri="{9D8B030D-6E8A-4147-A177-3AD203B41FA5}">
                      <a16:colId xmlns:a16="http://schemas.microsoft.com/office/drawing/2014/main" val="3199042168"/>
                    </a:ext>
                  </a:extLst>
                </a:gridCol>
                <a:gridCol w="1041253">
                  <a:extLst>
                    <a:ext uri="{9D8B030D-6E8A-4147-A177-3AD203B41FA5}">
                      <a16:colId xmlns:a16="http://schemas.microsoft.com/office/drawing/2014/main" val="3956963533"/>
                    </a:ext>
                  </a:extLst>
                </a:gridCol>
                <a:gridCol w="715296">
                  <a:extLst>
                    <a:ext uri="{9D8B030D-6E8A-4147-A177-3AD203B41FA5}">
                      <a16:colId xmlns:a16="http://schemas.microsoft.com/office/drawing/2014/main" val="88414942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896859126"/>
                    </a:ext>
                  </a:extLst>
                </a:gridCol>
                <a:gridCol w="724350">
                  <a:extLst>
                    <a:ext uri="{9D8B030D-6E8A-4147-A177-3AD203B41FA5}">
                      <a16:colId xmlns:a16="http://schemas.microsoft.com/office/drawing/2014/main" val="2670105405"/>
                    </a:ext>
                  </a:extLst>
                </a:gridCol>
              </a:tblGrid>
              <a:tr h="289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Number of Output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Topology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Input Voltage (V)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Output Voltage (V)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Output Current (A)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Inductor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Package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Part Number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Release Year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357563"/>
                  </a:ext>
                </a:extLst>
              </a:tr>
              <a:tr h="364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Dimensions 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Height </a:t>
                      </a:r>
                    </a:p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Package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60572"/>
                  </a:ext>
                </a:extLst>
              </a:tr>
              <a:tr h="364316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SEPIC or Inverting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±2.5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±15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Up to 0.7A 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Internal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6.25 x 11.25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4.92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  <a:hlinkClick r:id="rId7"/>
                        </a:rPr>
                        <a:t>LTM8045  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599180"/>
                  </a:ext>
                </a:extLst>
              </a:tr>
              <a:tr h="289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4-Switch </a:t>
                      </a:r>
                    </a:p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Buck-Boost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Internal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8"/>
                        </a:rPr>
                        <a:t>LTM8083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127914"/>
                  </a:ext>
                </a:extLst>
              </a:tr>
              <a:tr h="289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 x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9"/>
                        </a:rPr>
                        <a:t>LTM4693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397312"/>
                  </a:ext>
                </a:extLst>
              </a:tr>
              <a:tr h="289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5.4A†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Internal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11.25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  <a:hlinkClick r:id="rId10"/>
                        </a:rPr>
                        <a:t>LTM8054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044649"/>
                  </a:ext>
                </a:extLst>
              </a:tr>
              <a:tr h="289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5.4A†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Internal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4.92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  <a:hlinkClick r:id="rId11"/>
                        </a:rPr>
                        <a:t>LTM8056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927509"/>
                  </a:ext>
                </a:extLst>
              </a:tr>
              <a:tr h="289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8.5A†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Internal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4.92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  <a:hlinkClick r:id="rId12"/>
                        </a:rPr>
                        <a:t>LTM8055/LTM8055-1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172175"/>
                  </a:ext>
                </a:extLst>
              </a:tr>
              <a:tr h="289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10A†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External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  <a:hlinkClick r:id="rId13"/>
                        </a:rPr>
                        <a:t>LTM4607  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284715"/>
                  </a:ext>
                </a:extLst>
              </a:tr>
              <a:tr h="332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10A†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External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2.82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3.42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LGA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  <a:hlinkClick r:id="rId14"/>
                        </a:rPr>
                        <a:t>LTM4609  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59229"/>
                  </a:ext>
                </a:extLst>
              </a:tr>
              <a:tr h="289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12A†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External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  <a:hlinkClick r:id="rId15"/>
                        </a:rPr>
                        <a:t>LTM4605  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6230"/>
                  </a:ext>
                </a:extLst>
              </a:tr>
              <a:tr h="289843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6"/>
                        </a:rPr>
                        <a:t>LTM4712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3659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SEPIC or Inverting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±2.5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±24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Up to 1A†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Internal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9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  <a:hlinkClick r:id="rId17"/>
                        </a:rPr>
                        <a:t>LTM8049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87547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8EBDBEF-2FBC-420B-8AAA-E61B0E0E29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440" y="2381959"/>
            <a:ext cx="407531" cy="395305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F9CAADE-A72B-4FFA-BE76-1C3536930EEA}"/>
              </a:ext>
            </a:extLst>
          </p:cNvPr>
          <p:cNvSpPr txBox="1">
            <a:spLocks/>
          </p:cNvSpPr>
          <p:nvPr/>
        </p:nvSpPr>
        <p:spPr>
          <a:xfrm>
            <a:off x="637497" y="2257901"/>
            <a:ext cx="6250770" cy="477644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lang="en-US" sz="66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2400" dirty="0">
                <a:latin typeface="+mj-lt"/>
                <a:cs typeface="Arial" panose="020B0604020202020204" pitchFamily="34" charset="0"/>
              </a:rPr>
              <a:t>Step-Up &amp; Down (Buck-Boost)</a:t>
            </a:r>
            <a:endParaRPr lang="en-US" sz="2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48C4F-F91B-4F7D-82DD-E2B4F602CF04}"/>
              </a:ext>
            </a:extLst>
          </p:cNvPr>
          <p:cNvSpPr/>
          <p:nvPr/>
        </p:nvSpPr>
        <p:spPr>
          <a:xfrm>
            <a:off x="5105400" y="2470229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†Step-Down Mode. Output current varies depending on operation mode.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4D2228-7F35-44BB-A5B0-E707DC56B7D3}"/>
              </a:ext>
            </a:extLst>
          </p:cNvPr>
          <p:cNvSpPr/>
          <p:nvPr/>
        </p:nvSpPr>
        <p:spPr>
          <a:xfrm>
            <a:off x="10717443" y="975645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B20C7-529B-4F9E-BCF2-4837820947F6}"/>
              </a:ext>
            </a:extLst>
          </p:cNvPr>
          <p:cNvSpPr>
            <a:spLocks/>
          </p:cNvSpPr>
          <p:nvPr/>
        </p:nvSpPr>
        <p:spPr>
          <a:xfrm flipV="1">
            <a:off x="2121156" y="4729092"/>
            <a:ext cx="9739287" cy="58244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51BEF-90D5-4893-9F8A-BAE4B9C2A71C}"/>
              </a:ext>
            </a:extLst>
          </p:cNvPr>
          <p:cNvSpPr>
            <a:spLocks/>
          </p:cNvSpPr>
          <p:nvPr/>
        </p:nvSpPr>
        <p:spPr>
          <a:xfrm flipV="1">
            <a:off x="2121156" y="5311540"/>
            <a:ext cx="9739287" cy="93685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ack">
            <a:hlinkClick r:id="rId19" action="ppaction://hlinksldjump"/>
            <a:extLst>
              <a:ext uri="{FF2B5EF4-FFF2-40B4-BE49-F238E27FC236}">
                <a16:creationId xmlns:a16="http://schemas.microsoft.com/office/drawing/2014/main" id="{2E99DB62-1E03-44AA-B4D8-66A1883BAB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71601" y="6454664"/>
            <a:ext cx="420399" cy="4203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273EED-0D81-7C7D-CD10-D6CD6ACF498F}"/>
              </a:ext>
            </a:extLst>
          </p:cNvPr>
          <p:cNvSpPr/>
          <p:nvPr/>
        </p:nvSpPr>
        <p:spPr>
          <a:xfrm>
            <a:off x="10722744" y="1706372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E80D6F-8494-C2A0-D59F-703ED55AFA2B}"/>
              </a:ext>
            </a:extLst>
          </p:cNvPr>
          <p:cNvSpPr/>
          <p:nvPr/>
        </p:nvSpPr>
        <p:spPr>
          <a:xfrm>
            <a:off x="9579997" y="6232770"/>
            <a:ext cx="2280446" cy="304801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86592-33B7-4F61-A668-414F84C8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5" y="104904"/>
            <a:ext cx="647700" cy="61912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73168"/>
            <a:ext cx="8763000" cy="853168"/>
          </a:xfrm>
        </p:spPr>
        <p:txBody>
          <a:bodyPr/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Step-Down (Buck) Digital PSM</a:t>
            </a:r>
            <a:br>
              <a:rPr lang="en-US" sz="3600" dirty="0">
                <a:latin typeface="+mj-lt"/>
                <a:cs typeface="Arial" panose="020B0604020202020204" pitchFamily="34" charset="0"/>
              </a:rPr>
            </a:br>
            <a:endParaRPr lang="en-US" sz="3600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7417F1-DDB2-4328-82D8-FAB98E7CBEF9}"/>
              </a:ext>
            </a:extLst>
          </p:cNvPr>
          <p:cNvGraphicFramePr>
            <a:graphicFrameLocks noGrp="1"/>
          </p:cNvGraphicFramePr>
          <p:nvPr/>
        </p:nvGraphicFramePr>
        <p:xfrm>
          <a:off x="133654" y="762000"/>
          <a:ext cx="10515599" cy="5619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048">
                  <a:extLst>
                    <a:ext uri="{9D8B030D-6E8A-4147-A177-3AD203B41FA5}">
                      <a16:colId xmlns:a16="http://schemas.microsoft.com/office/drawing/2014/main" val="105010237"/>
                    </a:ext>
                  </a:extLst>
                </a:gridCol>
                <a:gridCol w="549253">
                  <a:extLst>
                    <a:ext uri="{9D8B030D-6E8A-4147-A177-3AD203B41FA5}">
                      <a16:colId xmlns:a16="http://schemas.microsoft.com/office/drawing/2014/main" val="1150080934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2146898608"/>
                    </a:ext>
                  </a:extLst>
                </a:gridCol>
                <a:gridCol w="640795">
                  <a:extLst>
                    <a:ext uri="{9D8B030D-6E8A-4147-A177-3AD203B41FA5}">
                      <a16:colId xmlns:a16="http://schemas.microsoft.com/office/drawing/2014/main" val="1171745552"/>
                    </a:ext>
                  </a:extLst>
                </a:gridCol>
                <a:gridCol w="640795">
                  <a:extLst>
                    <a:ext uri="{9D8B030D-6E8A-4147-A177-3AD203B41FA5}">
                      <a16:colId xmlns:a16="http://schemas.microsoft.com/office/drawing/2014/main" val="3918865853"/>
                    </a:ext>
                  </a:extLst>
                </a:gridCol>
                <a:gridCol w="1190048">
                  <a:extLst>
                    <a:ext uri="{9D8B030D-6E8A-4147-A177-3AD203B41FA5}">
                      <a16:colId xmlns:a16="http://schemas.microsoft.com/office/drawing/2014/main" val="4163176685"/>
                    </a:ext>
                  </a:extLst>
                </a:gridCol>
                <a:gridCol w="1373133">
                  <a:extLst>
                    <a:ext uri="{9D8B030D-6E8A-4147-A177-3AD203B41FA5}">
                      <a16:colId xmlns:a16="http://schemas.microsoft.com/office/drawing/2014/main" val="2845609851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1143357330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1649926785"/>
                    </a:ext>
                  </a:extLst>
                </a:gridCol>
                <a:gridCol w="915421">
                  <a:extLst>
                    <a:ext uri="{9D8B030D-6E8A-4147-A177-3AD203B41FA5}">
                      <a16:colId xmlns:a16="http://schemas.microsoft.com/office/drawing/2014/main" val="3436060546"/>
                    </a:ext>
                  </a:extLst>
                </a:gridCol>
                <a:gridCol w="915421">
                  <a:extLst>
                    <a:ext uri="{9D8B030D-6E8A-4147-A177-3AD203B41FA5}">
                      <a16:colId xmlns:a16="http://schemas.microsoft.com/office/drawing/2014/main" val="971636375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3918767097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2176190654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Function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Output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Input Voltage (V)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Output Voltage (V)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Output Current (A)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Read Back Accuracy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Part 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9021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Voltage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Current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Dimensions 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83651"/>
                  </a:ext>
                </a:extLst>
              </a:tr>
              <a:tr h="365760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Step-Down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9A or Single 18A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±2.5%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11.9 x 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3.51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LTM4675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57146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10A or Single 20A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11.9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LTM4686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32047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2.375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(2.375V with Aux 5V Bias)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10A or Single 20A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11.9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LTM4686-1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1768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(2.375V with Aux 5V Bias)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14A or Single 28A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±10%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x 16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6"/>
                        </a:rPr>
                        <a:t>LTM4686B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28078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26.5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13A or Single 26A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±2.5%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LTM4676A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98247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18A or Single 36A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±2.5%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LTM4677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56135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25A or Single 50A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±3.5%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5.86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LTM4678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4206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1.5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 (LTM4664A)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25A or Single 50A</a:t>
                      </a:r>
                    </a:p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30A or Single 60A (LTM4664A)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7.72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LTM4664</a:t>
                      </a:r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ctr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LTM4664A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42912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30A or Single 60A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±2.5%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 x 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7.82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LTM4680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46951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Dual 50A or Single 100A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15 x 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7.87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LTM4700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925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3.3V (for 12A Output)</a:t>
                      </a:r>
                    </a:p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5.5V (for 5A Output)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Quad: 5A, 5A, 12A, 12A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4.72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3"/>
                        </a:rPr>
                        <a:t>LTM4673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73915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Configurable Quad 31.25A or Single 125A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15 x 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8.17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4"/>
                        </a:rPr>
                        <a:t>LTM4681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09947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Configurable Quad 31.25A or Single 125A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±0.5%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±4.5%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x 22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5.71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LTM4683</a:t>
                      </a:r>
                    </a:p>
                  </a:txBody>
                  <a:tcPr marL="8970" marR="8970" marT="8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55587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2BD26C-3CEA-4CF0-8960-A59D5FD98FEB}"/>
              </a:ext>
            </a:extLst>
          </p:cNvPr>
          <p:cNvSpPr/>
          <p:nvPr/>
        </p:nvSpPr>
        <p:spPr>
          <a:xfrm>
            <a:off x="10758384" y="1540502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A9FF5-DC83-4471-AB02-7A7FD322EE5C}"/>
              </a:ext>
            </a:extLst>
          </p:cNvPr>
          <p:cNvSpPr/>
          <p:nvPr/>
        </p:nvSpPr>
        <p:spPr>
          <a:xfrm>
            <a:off x="1318425" y="1867349"/>
            <a:ext cx="9339537" cy="118852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B6A2A0-53D5-4B2A-8756-4FFC6D6CA3BB}"/>
              </a:ext>
            </a:extLst>
          </p:cNvPr>
          <p:cNvSpPr/>
          <p:nvPr/>
        </p:nvSpPr>
        <p:spPr>
          <a:xfrm>
            <a:off x="10754030" y="5315192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13EA1-8905-40CF-A1E5-348849F3B3F4}"/>
              </a:ext>
            </a:extLst>
          </p:cNvPr>
          <p:cNvSpPr/>
          <p:nvPr/>
        </p:nvSpPr>
        <p:spPr>
          <a:xfrm>
            <a:off x="9911202" y="5298224"/>
            <a:ext cx="746760" cy="1086927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52FC3C-A047-4109-9858-F32E4CD82F27}"/>
              </a:ext>
            </a:extLst>
          </p:cNvPr>
          <p:cNvSpPr/>
          <p:nvPr/>
        </p:nvSpPr>
        <p:spPr>
          <a:xfrm>
            <a:off x="10758384" y="2485904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 (≥40V)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A24A2-3A34-4D0D-99F3-4093A22DE464}"/>
              </a:ext>
            </a:extLst>
          </p:cNvPr>
          <p:cNvSpPr/>
          <p:nvPr/>
        </p:nvSpPr>
        <p:spPr>
          <a:xfrm>
            <a:off x="2057400" y="4135003"/>
            <a:ext cx="609600" cy="398464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818DA3-0D67-48B8-BB2C-714DCC08C23F}"/>
              </a:ext>
            </a:extLst>
          </p:cNvPr>
          <p:cNvSpPr/>
          <p:nvPr/>
        </p:nvSpPr>
        <p:spPr>
          <a:xfrm>
            <a:off x="10758384" y="4372096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0B01C1-395B-411C-8DD5-B04AFF9E09B2}"/>
              </a:ext>
            </a:extLst>
          </p:cNvPr>
          <p:cNvSpPr>
            <a:spLocks/>
          </p:cNvSpPr>
          <p:nvPr/>
        </p:nvSpPr>
        <p:spPr>
          <a:xfrm flipV="1">
            <a:off x="1318425" y="1495765"/>
            <a:ext cx="9342966" cy="226133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99A9A8-F774-49B3-BF11-69A5A7C13F20}"/>
              </a:ext>
            </a:extLst>
          </p:cNvPr>
          <p:cNvSpPr>
            <a:spLocks/>
          </p:cNvSpPr>
          <p:nvPr/>
        </p:nvSpPr>
        <p:spPr>
          <a:xfrm flipV="1">
            <a:off x="1318425" y="4552080"/>
            <a:ext cx="9354113" cy="37610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DAE752-A118-4998-97BC-45CC1361F0DF}"/>
              </a:ext>
            </a:extLst>
          </p:cNvPr>
          <p:cNvSpPr>
            <a:spLocks/>
          </p:cNvSpPr>
          <p:nvPr/>
        </p:nvSpPr>
        <p:spPr>
          <a:xfrm flipV="1">
            <a:off x="1306287" y="3752578"/>
            <a:ext cx="9339537" cy="37610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27BE18-1069-4108-B840-BB11F135B2F2}"/>
              </a:ext>
            </a:extLst>
          </p:cNvPr>
          <p:cNvSpPr txBox="1"/>
          <p:nvPr/>
        </p:nvSpPr>
        <p:spPr>
          <a:xfrm>
            <a:off x="10775801" y="759843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pic>
        <p:nvPicPr>
          <p:cNvPr id="21" name="Graphic 20" descr="Back">
            <a:hlinkClick r:id="rId15" action="ppaction://hlinksldjump"/>
            <a:extLst>
              <a:ext uri="{FF2B5EF4-FFF2-40B4-BE49-F238E27FC236}">
                <a16:creationId xmlns:a16="http://schemas.microsoft.com/office/drawing/2014/main" id="{4E7FD0B1-547E-44E0-A85B-EDB32DFE49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82400" y="6324600"/>
            <a:ext cx="420399" cy="4203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E72F18-B4C4-A554-9D40-48A6C01C5566}"/>
              </a:ext>
            </a:extLst>
          </p:cNvPr>
          <p:cNvSpPr/>
          <p:nvPr/>
        </p:nvSpPr>
        <p:spPr>
          <a:xfrm>
            <a:off x="10775801" y="3429000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 (≤3V)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8BCDA-4D16-5281-23EA-B3D724B2B04E}"/>
              </a:ext>
            </a:extLst>
          </p:cNvPr>
          <p:cNvSpPr/>
          <p:nvPr/>
        </p:nvSpPr>
        <p:spPr>
          <a:xfrm>
            <a:off x="1306287" y="2230368"/>
            <a:ext cx="751113" cy="825503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FDBBBD-D5B3-AD7C-D73A-8E9CAAA524B7}"/>
              </a:ext>
            </a:extLst>
          </p:cNvPr>
          <p:cNvSpPr/>
          <p:nvPr/>
        </p:nvSpPr>
        <p:spPr>
          <a:xfrm>
            <a:off x="9911202" y="2643119"/>
            <a:ext cx="746760" cy="38384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ED434C-15CB-D566-9D34-A240B9ACCF7E}"/>
              </a:ext>
            </a:extLst>
          </p:cNvPr>
          <p:cNvSpPr>
            <a:spLocks/>
          </p:cNvSpPr>
          <p:nvPr/>
        </p:nvSpPr>
        <p:spPr>
          <a:xfrm flipV="1">
            <a:off x="1302858" y="5649510"/>
            <a:ext cx="9342966" cy="718324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934F1F-56C3-F77A-7908-A75F59DF3181}"/>
              </a:ext>
            </a:extLst>
          </p:cNvPr>
          <p:cNvSpPr/>
          <p:nvPr/>
        </p:nvSpPr>
        <p:spPr>
          <a:xfrm>
            <a:off x="9899064" y="4143013"/>
            <a:ext cx="746760" cy="40590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5" grpId="0" animBg="1"/>
      <p:bldP spid="5" grpId="1" animBg="1"/>
      <p:bldP spid="10" grpId="0" animBg="1"/>
      <p:bldP spid="10" grpId="1" animBg="1"/>
      <p:bldP spid="12" grpId="0" animBg="1"/>
      <p:bldP spid="12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0117-2EA6-4D88-8320-05D23D40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0"/>
            <a:ext cx="10206154" cy="1323680"/>
          </a:xfrm>
        </p:spPr>
        <p:txBody>
          <a:bodyPr/>
          <a:lstStyle/>
          <a:p>
            <a:r>
              <a:rPr lang="en-US" b="1" dirty="0"/>
              <a:t>LTM4663: Ultrathin 1.5A µModule Thermoelectric Cooler (TEC) Regulator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2972BA-2177-4BB5-892D-B44C687A7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41" y="1518624"/>
            <a:ext cx="4012610" cy="5076825"/>
          </a:xfrm>
          <a:prstGeom prst="rect">
            <a:avLst/>
          </a:prstGeom>
        </p:spPr>
      </p:pic>
      <p:pic>
        <p:nvPicPr>
          <p:cNvPr id="62" name="Graphic 61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4B0992F1-3E85-477A-8E60-F0AB93C63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2400" y="6324600"/>
            <a:ext cx="420399" cy="420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F035BD-DF23-4BB3-8303-068FC1DBBF82}"/>
              </a:ext>
            </a:extLst>
          </p:cNvPr>
          <p:cNvSpPr txBox="1"/>
          <p:nvPr/>
        </p:nvSpPr>
        <p:spPr>
          <a:xfrm>
            <a:off x="6096000" y="1617450"/>
            <a:ext cx="2209800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b="1" dirty="0">
                <a:solidFill>
                  <a:schemeClr val="accent2"/>
                </a:solidFill>
              </a:rPr>
              <a:t>Discrete Solution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0BB340-317B-4791-B74F-69E0448E039A}"/>
              </a:ext>
            </a:extLst>
          </p:cNvPr>
          <p:cNvSpPr txBox="1"/>
          <p:nvPr/>
        </p:nvSpPr>
        <p:spPr>
          <a:xfrm>
            <a:off x="9418312" y="1617450"/>
            <a:ext cx="1295400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b="1" dirty="0">
                <a:solidFill>
                  <a:schemeClr val="accent2"/>
                </a:solidFill>
              </a:rPr>
              <a:t>LTM4663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5CB47D-7E68-4992-8726-AB7542E8CD97}"/>
              </a:ext>
            </a:extLst>
          </p:cNvPr>
          <p:cNvSpPr txBox="1"/>
          <p:nvPr/>
        </p:nvSpPr>
        <p:spPr>
          <a:xfrm>
            <a:off x="5207779" y="3952118"/>
            <a:ext cx="1118779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b="1" dirty="0">
                <a:solidFill>
                  <a:schemeClr val="bg1"/>
                </a:solidFill>
              </a:rPr>
              <a:t>ADN8834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C02951-97E3-492D-AC84-9136537EC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14108"/>
            <a:ext cx="1701780" cy="1538010"/>
          </a:xfrm>
          <a:prstGeom prst="rect">
            <a:avLst/>
          </a:prstGeom>
        </p:spPr>
      </p:pic>
      <p:pic>
        <p:nvPicPr>
          <p:cNvPr id="87" name="Picture 86" descr="A circuit board&#10;&#10;Description automatically generated">
            <a:extLst>
              <a:ext uri="{FF2B5EF4-FFF2-40B4-BE49-F238E27FC236}">
                <a16:creationId xmlns:a16="http://schemas.microsoft.com/office/drawing/2014/main" id="{026D4AF0-FA4D-4252-B009-68FB08781A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40" t="3315" r="18048" b="3894"/>
          <a:stretch/>
        </p:blipFill>
        <p:spPr>
          <a:xfrm rot="5400000">
            <a:off x="8666462" y="2116980"/>
            <a:ext cx="3039208" cy="3633465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7EA0E7A-E848-4680-A4EB-C13B84F2475A}"/>
              </a:ext>
            </a:extLst>
          </p:cNvPr>
          <p:cNvCxnSpPr>
            <a:cxnSpLocks/>
          </p:cNvCxnSpPr>
          <p:nvPr/>
        </p:nvCxnSpPr>
        <p:spPr>
          <a:xfrm>
            <a:off x="10186066" y="3581400"/>
            <a:ext cx="17713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7FE7428-ACED-4836-8251-3B0DAE54C7E2}"/>
              </a:ext>
            </a:extLst>
          </p:cNvPr>
          <p:cNvSpPr txBox="1"/>
          <p:nvPr/>
        </p:nvSpPr>
        <p:spPr>
          <a:xfrm>
            <a:off x="10186066" y="3429000"/>
            <a:ext cx="587346" cy="2336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00" dirty="0">
                <a:solidFill>
                  <a:schemeClr val="bg1"/>
                </a:solidFill>
              </a:rPr>
              <a:t>4mm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CAB5BAB-4F1B-4EDB-A81E-1FDD15421361}"/>
              </a:ext>
            </a:extLst>
          </p:cNvPr>
          <p:cNvCxnSpPr/>
          <p:nvPr/>
        </p:nvCxnSpPr>
        <p:spPr>
          <a:xfrm>
            <a:off x="10424160" y="3703320"/>
            <a:ext cx="0" cy="13716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92C4917-A022-415D-8584-A24612B1AF1B}"/>
              </a:ext>
            </a:extLst>
          </p:cNvPr>
          <p:cNvSpPr txBox="1"/>
          <p:nvPr/>
        </p:nvSpPr>
        <p:spPr>
          <a:xfrm>
            <a:off x="10363200" y="3703320"/>
            <a:ext cx="233967" cy="556830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00" dirty="0">
                <a:solidFill>
                  <a:schemeClr val="bg1"/>
                </a:solidFill>
              </a:rPr>
              <a:t>3.5mm</a:t>
            </a:r>
          </a:p>
        </p:txBody>
      </p:sp>
    </p:spTree>
    <p:extLst>
      <p:ext uri="{BB962C8B-B14F-4D97-AF65-F5344CB8AC3E}">
        <p14:creationId xmlns:p14="http://schemas.microsoft.com/office/powerpoint/2010/main" val="27370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5CB4-5428-45D8-A172-147C1F4E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2390775" cy="838200"/>
          </a:xfrm>
        </p:spPr>
        <p:txBody>
          <a:bodyPr/>
          <a:lstStyle/>
          <a:p>
            <a:r>
              <a:rPr lang="en-US" b="1" dirty="0"/>
              <a:t>MP-grade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0C6FC-E1EB-4189-9F6E-4CE2902C7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9"/>
          <a:stretch/>
        </p:blipFill>
        <p:spPr>
          <a:xfrm>
            <a:off x="304800" y="153382"/>
            <a:ext cx="751323" cy="761017"/>
          </a:xfrm>
          <a:prstGeom prst="rect">
            <a:avLst/>
          </a:prstGeom>
        </p:spPr>
      </p:pic>
      <p:pic>
        <p:nvPicPr>
          <p:cNvPr id="8" name="Graphic 7" descr="Back">
            <a:hlinkClick r:id="rId3" action="ppaction://hlinksldjump"/>
            <a:extLst>
              <a:ext uri="{FF2B5EF4-FFF2-40B4-BE49-F238E27FC236}">
                <a16:creationId xmlns:a16="http://schemas.microsoft.com/office/drawing/2014/main" id="{EF8803EA-80B4-4EBF-A065-D22AC6AD2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00" y="6324600"/>
            <a:ext cx="420399" cy="420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34E270-9D04-404B-8CE1-8F87CDD5CB2A}"/>
              </a:ext>
            </a:extLst>
          </p:cNvPr>
          <p:cNvSpPr txBox="1"/>
          <p:nvPr/>
        </p:nvSpPr>
        <p:spPr>
          <a:xfrm>
            <a:off x="315686" y="990600"/>
            <a:ext cx="10896600" cy="3886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defTabSz="457200">
              <a:spcBef>
                <a:spcPts val="1000"/>
              </a:spcBef>
              <a:buClr>
                <a:srgbClr val="1E405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MP-grade Applications:</a:t>
            </a:r>
          </a:p>
          <a:p>
            <a:pPr marL="800100" lvl="1" indent="-342900">
              <a:spcBef>
                <a:spcPts val="1000"/>
              </a:spcBef>
              <a:buClr>
                <a:srgbClr val="1E405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Military and avionics applications, which are subject to both low and high ambient temperatures</a:t>
            </a:r>
          </a:p>
          <a:p>
            <a:pPr marL="342900" indent="-342900">
              <a:spcBef>
                <a:spcPts val="1000"/>
              </a:spcBef>
              <a:buClr>
                <a:srgbClr val="1E405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What is the difference between “H-grade” and “MP-grade”?</a:t>
            </a:r>
          </a:p>
          <a:p>
            <a:pPr marL="800100" lvl="1" indent="-342900">
              <a:spcBef>
                <a:spcPts val="1000"/>
              </a:spcBef>
              <a:buClr>
                <a:srgbClr val="1E405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H-grade parts are tested and guaranteed to the junction temperature range of –40°C to </a:t>
            </a:r>
            <a:r>
              <a:rPr lang="en-US" b="1" dirty="0">
                <a:solidFill>
                  <a:schemeClr val="accent4"/>
                </a:solidFill>
              </a:rPr>
              <a:t>150°C</a:t>
            </a:r>
          </a:p>
          <a:p>
            <a:pPr marL="800100" lvl="1" indent="-342900">
              <a:spcBef>
                <a:spcPts val="1000"/>
              </a:spcBef>
              <a:buClr>
                <a:srgbClr val="1E405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MP-grade parts are tested and guaranteed to the junction temperature range of </a:t>
            </a:r>
            <a:r>
              <a:rPr lang="en-US" b="1" dirty="0">
                <a:solidFill>
                  <a:schemeClr val="accent4"/>
                </a:solidFill>
              </a:rPr>
              <a:t>–55°C </a:t>
            </a:r>
            <a:r>
              <a:rPr lang="en-US" dirty="0"/>
              <a:t>to 125°C </a:t>
            </a:r>
          </a:p>
          <a:p>
            <a:pPr marL="342900" indent="-342900">
              <a:spcBef>
                <a:spcPts val="1000"/>
              </a:spcBef>
              <a:buClr>
                <a:srgbClr val="1E405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What is the difference between “E-grade” and “I-grade”?</a:t>
            </a:r>
          </a:p>
          <a:p>
            <a:pPr marL="800100" lvl="1" indent="-342900">
              <a:spcBef>
                <a:spcPts val="1000"/>
              </a:spcBef>
              <a:buClr>
                <a:srgbClr val="1E405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E-grade parts are tested at 0°C, and the operation at -40°C is guaranteed by design. Sample size per lot is 125pcs Min</a:t>
            </a:r>
          </a:p>
          <a:p>
            <a:pPr marL="800100" lvl="1" indent="-342900">
              <a:spcBef>
                <a:spcPts val="1000"/>
              </a:spcBef>
              <a:buClr>
                <a:srgbClr val="1E4056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I-grade parts are tested at -40°C.Sample size per lot is 1,000pcs (</a:t>
            </a:r>
            <a:r>
              <a:rPr lang="en-US"/>
              <a:t>MP-grade is 100%)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1000"/>
              </a:spcBef>
              <a:buClr>
                <a:srgbClr val="1E4056"/>
              </a:buClr>
              <a:buSzPct val="75000"/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: Rounded Corners 9">
            <a:hlinkClick r:id="rId6" action="ppaction://hlinksldjump"/>
            <a:extLst>
              <a:ext uri="{FF2B5EF4-FFF2-40B4-BE49-F238E27FC236}">
                <a16:creationId xmlns:a16="http://schemas.microsoft.com/office/drawing/2014/main" id="{9D9DBEDD-08A0-496B-A568-0312128CCE80}"/>
              </a:ext>
            </a:extLst>
          </p:cNvPr>
          <p:cNvSpPr/>
          <p:nvPr/>
        </p:nvSpPr>
        <p:spPr>
          <a:xfrm>
            <a:off x="838199" y="5410200"/>
            <a:ext cx="2209801" cy="76200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Show me all MP-grade Isolated Parts</a:t>
            </a:r>
          </a:p>
        </p:txBody>
      </p:sp>
      <p:sp>
        <p:nvSpPr>
          <p:cNvPr id="13" name="Rectangle: Rounded Corners 12">
            <a:hlinkClick r:id="rId6" action="ppaction://hlinksldjump"/>
            <a:extLst>
              <a:ext uri="{FF2B5EF4-FFF2-40B4-BE49-F238E27FC236}">
                <a16:creationId xmlns:a16="http://schemas.microsoft.com/office/drawing/2014/main" id="{9996FA25-E788-4FF1-8B7A-4D6657356B61}"/>
              </a:ext>
            </a:extLst>
          </p:cNvPr>
          <p:cNvSpPr/>
          <p:nvPr/>
        </p:nvSpPr>
        <p:spPr>
          <a:xfrm>
            <a:off x="3810000" y="5410200"/>
            <a:ext cx="2209801" cy="76200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Show me all MP-grade Buck-Boost</a:t>
            </a:r>
          </a:p>
        </p:txBody>
      </p:sp>
      <p:sp>
        <p:nvSpPr>
          <p:cNvPr id="14" name="Rectangle: Rounded Corners 13">
            <a:hlinkClick r:id="rId7" action="ppaction://hlinksldjump"/>
            <a:extLst>
              <a:ext uri="{FF2B5EF4-FFF2-40B4-BE49-F238E27FC236}">
                <a16:creationId xmlns:a16="http://schemas.microsoft.com/office/drawing/2014/main" id="{17BB82C9-99A7-415B-9BE4-56DF2933283F}"/>
              </a:ext>
            </a:extLst>
          </p:cNvPr>
          <p:cNvSpPr/>
          <p:nvPr/>
        </p:nvSpPr>
        <p:spPr>
          <a:xfrm>
            <a:off x="6781801" y="5410200"/>
            <a:ext cx="2209801" cy="76200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Show me all MP-grade Buck</a:t>
            </a:r>
          </a:p>
        </p:txBody>
      </p:sp>
    </p:spTree>
    <p:extLst>
      <p:ext uri="{BB962C8B-B14F-4D97-AF65-F5344CB8AC3E}">
        <p14:creationId xmlns:p14="http://schemas.microsoft.com/office/powerpoint/2010/main" val="6835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5CB4-5428-45D8-A172-147C1F4E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70378"/>
            <a:ext cx="1930400" cy="762000"/>
          </a:xfrm>
        </p:spPr>
        <p:txBody>
          <a:bodyPr/>
          <a:lstStyle/>
          <a:p>
            <a:r>
              <a:rPr lang="en-US" sz="3200" b="1" dirty="0"/>
              <a:t>MP-grade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0C6FC-E1EB-4189-9F6E-4CE2902C7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9"/>
          <a:stretch/>
        </p:blipFill>
        <p:spPr>
          <a:xfrm>
            <a:off x="278674" y="42982"/>
            <a:ext cx="541652" cy="548640"/>
          </a:xfrm>
          <a:prstGeom prst="rect">
            <a:avLst/>
          </a:prstGeom>
        </p:spPr>
      </p:pic>
      <p:pic>
        <p:nvPicPr>
          <p:cNvPr id="8" name="Graphic 7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EF8803EA-80B4-4EBF-A065-D22AC6AD2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58600" y="6324600"/>
            <a:ext cx="420399" cy="42039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C5DCA3-9C79-4742-A055-4A90DF6ED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12559"/>
              </p:ext>
            </p:extLst>
          </p:nvPr>
        </p:nvGraphicFramePr>
        <p:xfrm>
          <a:off x="76200" y="990600"/>
          <a:ext cx="11875832" cy="4840400"/>
        </p:xfrm>
        <a:graphic>
          <a:graphicData uri="http://schemas.openxmlformats.org/drawingml/2006/table">
            <a:tbl>
              <a:tblPr/>
              <a:tblGrid>
                <a:gridCol w="1313922">
                  <a:extLst>
                    <a:ext uri="{9D8B030D-6E8A-4147-A177-3AD203B41FA5}">
                      <a16:colId xmlns:a16="http://schemas.microsoft.com/office/drawing/2014/main" val="3176310921"/>
                    </a:ext>
                  </a:extLst>
                </a:gridCol>
                <a:gridCol w="740238">
                  <a:extLst>
                    <a:ext uri="{9D8B030D-6E8A-4147-A177-3AD203B41FA5}">
                      <a16:colId xmlns:a16="http://schemas.microsoft.com/office/drawing/2014/main" val="2614428547"/>
                    </a:ext>
                  </a:extLst>
                </a:gridCol>
                <a:gridCol w="670404">
                  <a:extLst>
                    <a:ext uri="{9D8B030D-6E8A-4147-A177-3AD203B41FA5}">
                      <a16:colId xmlns:a16="http://schemas.microsoft.com/office/drawing/2014/main" val="1654490601"/>
                    </a:ext>
                  </a:extLst>
                </a:gridCol>
                <a:gridCol w="670404">
                  <a:extLst>
                    <a:ext uri="{9D8B030D-6E8A-4147-A177-3AD203B41FA5}">
                      <a16:colId xmlns:a16="http://schemas.microsoft.com/office/drawing/2014/main" val="3913079407"/>
                    </a:ext>
                  </a:extLst>
                </a:gridCol>
                <a:gridCol w="670404">
                  <a:extLst>
                    <a:ext uri="{9D8B030D-6E8A-4147-A177-3AD203B41FA5}">
                      <a16:colId xmlns:a16="http://schemas.microsoft.com/office/drawing/2014/main" val="3068833803"/>
                    </a:ext>
                  </a:extLst>
                </a:gridCol>
                <a:gridCol w="670404">
                  <a:extLst>
                    <a:ext uri="{9D8B030D-6E8A-4147-A177-3AD203B41FA5}">
                      <a16:colId xmlns:a16="http://schemas.microsoft.com/office/drawing/2014/main" val="36865141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641070283"/>
                    </a:ext>
                  </a:extLst>
                </a:gridCol>
                <a:gridCol w="1257010">
                  <a:extLst>
                    <a:ext uri="{9D8B030D-6E8A-4147-A177-3AD203B41FA5}">
                      <a16:colId xmlns:a16="http://schemas.microsoft.com/office/drawing/2014/main" val="2050765282"/>
                    </a:ext>
                  </a:extLst>
                </a:gridCol>
                <a:gridCol w="1257010">
                  <a:extLst>
                    <a:ext uri="{9D8B030D-6E8A-4147-A177-3AD203B41FA5}">
                      <a16:colId xmlns:a16="http://schemas.microsoft.com/office/drawing/2014/main" val="378450987"/>
                    </a:ext>
                  </a:extLst>
                </a:gridCol>
                <a:gridCol w="754205">
                  <a:extLst>
                    <a:ext uri="{9D8B030D-6E8A-4147-A177-3AD203B41FA5}">
                      <a16:colId xmlns:a16="http://schemas.microsoft.com/office/drawing/2014/main" val="2434262307"/>
                    </a:ext>
                  </a:extLst>
                </a:gridCol>
                <a:gridCol w="1220071">
                  <a:extLst>
                    <a:ext uri="{9D8B030D-6E8A-4147-A177-3AD203B41FA5}">
                      <a16:colId xmlns:a16="http://schemas.microsoft.com/office/drawing/2014/main" val="1732827370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Function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Input Voltage 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(V)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Output Voltage (V)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Capability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Part Number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79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Dimensions (mm)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 (mm)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80497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725V Isolated Flyback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1.5W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 × 11.25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LTM8047MP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400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1.5W Combined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LTM8048MP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468261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2kVAC (3kVDC) Isolated Flyback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1.5W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9"/>
                        </a:rPr>
                        <a:t>LTM8057MP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64254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1.5W Combined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0"/>
                        </a:rPr>
                        <a:t>LTM8058MP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3104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2.5W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1"/>
                        </a:rPr>
                        <a:t>LTM8046MP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608811"/>
                  </a:ext>
                </a:extLst>
              </a:tr>
              <a:tr h="3657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Step-Up &amp; Down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±2.5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±15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 to 0.7A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12V,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±2.5V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 to 0.375A 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12V,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±15V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6.25 x 11.25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LTM8045MP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82207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=6V,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12V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=12V,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12V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=24V,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12V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11.25 x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3"/>
                        </a:rPr>
                        <a:t>LTM8054MP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61539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=6V,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12V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=12V,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12V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=24V,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12V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x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4"/>
                        </a:rPr>
                        <a:t>LTM8056MP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4997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=6V,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12V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=12V,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12V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8.5A @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=24V, V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12V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5"/>
                        </a:rPr>
                        <a:t>LTM8055MP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4682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4A DC (10A DC in Buck Mode)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LGA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LTM4609MP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53998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39663F-1A18-4C74-92A0-DDB66E2FBC63}"/>
              </a:ext>
            </a:extLst>
          </p:cNvPr>
          <p:cNvSpPr/>
          <p:nvPr/>
        </p:nvSpPr>
        <p:spPr>
          <a:xfrm>
            <a:off x="76200" y="6049743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5CDFC-B69F-4A71-8221-E8A7514B5680}"/>
              </a:ext>
            </a:extLst>
          </p:cNvPr>
          <p:cNvSpPr>
            <a:spLocks noChangeAspect="1"/>
          </p:cNvSpPr>
          <p:nvPr/>
        </p:nvSpPr>
        <p:spPr>
          <a:xfrm>
            <a:off x="2133600" y="4419600"/>
            <a:ext cx="9818432" cy="1066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EF8803EA-80B4-4EBF-A065-D22AC6AD2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1601" y="6392041"/>
            <a:ext cx="420399" cy="42039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C5DCA3-9C79-4742-A055-4A90DF6ED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450183"/>
              </p:ext>
            </p:extLst>
          </p:nvPr>
        </p:nvGraphicFramePr>
        <p:xfrm>
          <a:off x="76200" y="45560"/>
          <a:ext cx="11887200" cy="6627391"/>
        </p:xfrm>
        <a:graphic>
          <a:graphicData uri="http://schemas.openxmlformats.org/drawingml/2006/table">
            <a:tbl>
              <a:tblPr/>
              <a:tblGrid>
                <a:gridCol w="831036">
                  <a:extLst>
                    <a:ext uri="{9D8B030D-6E8A-4147-A177-3AD203B41FA5}">
                      <a16:colId xmlns:a16="http://schemas.microsoft.com/office/drawing/2014/main" val="3176310921"/>
                    </a:ext>
                  </a:extLst>
                </a:gridCol>
                <a:gridCol w="646362">
                  <a:extLst>
                    <a:ext uri="{9D8B030D-6E8A-4147-A177-3AD203B41FA5}">
                      <a16:colId xmlns:a16="http://schemas.microsoft.com/office/drawing/2014/main" val="2614428547"/>
                    </a:ext>
                  </a:extLst>
                </a:gridCol>
                <a:gridCol w="1292723">
                  <a:extLst>
                    <a:ext uri="{9D8B030D-6E8A-4147-A177-3AD203B41FA5}">
                      <a16:colId xmlns:a16="http://schemas.microsoft.com/office/drawing/2014/main" val="1654490601"/>
                    </a:ext>
                  </a:extLst>
                </a:gridCol>
                <a:gridCol w="676983">
                  <a:extLst>
                    <a:ext uri="{9D8B030D-6E8A-4147-A177-3AD203B41FA5}">
                      <a16:colId xmlns:a16="http://schemas.microsoft.com/office/drawing/2014/main" val="3913079407"/>
                    </a:ext>
                  </a:extLst>
                </a:gridCol>
                <a:gridCol w="676983">
                  <a:extLst>
                    <a:ext uri="{9D8B030D-6E8A-4147-A177-3AD203B41FA5}">
                      <a16:colId xmlns:a16="http://schemas.microsoft.com/office/drawing/2014/main" val="3068833803"/>
                    </a:ext>
                  </a:extLst>
                </a:gridCol>
                <a:gridCol w="676983">
                  <a:extLst>
                    <a:ext uri="{9D8B030D-6E8A-4147-A177-3AD203B41FA5}">
                      <a16:colId xmlns:a16="http://schemas.microsoft.com/office/drawing/2014/main" val="3686514102"/>
                    </a:ext>
                  </a:extLst>
                </a:gridCol>
                <a:gridCol w="1662072">
                  <a:extLst>
                    <a:ext uri="{9D8B030D-6E8A-4147-A177-3AD203B41FA5}">
                      <a16:colId xmlns:a16="http://schemas.microsoft.com/office/drawing/2014/main" val="1641070283"/>
                    </a:ext>
                  </a:extLst>
                </a:gridCol>
                <a:gridCol w="1269346">
                  <a:extLst>
                    <a:ext uri="{9D8B030D-6E8A-4147-A177-3AD203B41FA5}">
                      <a16:colId xmlns:a16="http://schemas.microsoft.com/office/drawing/2014/main" val="1471333104"/>
                    </a:ext>
                  </a:extLst>
                </a:gridCol>
                <a:gridCol w="1269346">
                  <a:extLst>
                    <a:ext uri="{9D8B030D-6E8A-4147-A177-3AD203B41FA5}">
                      <a16:colId xmlns:a16="http://schemas.microsoft.com/office/drawing/2014/main" val="2050765282"/>
                    </a:ext>
                  </a:extLst>
                </a:gridCol>
                <a:gridCol w="923374">
                  <a:extLst>
                    <a:ext uri="{9D8B030D-6E8A-4147-A177-3AD203B41FA5}">
                      <a16:colId xmlns:a16="http://schemas.microsoft.com/office/drawing/2014/main" val="378450987"/>
                    </a:ext>
                  </a:extLst>
                </a:gridCol>
                <a:gridCol w="761606">
                  <a:extLst>
                    <a:ext uri="{9D8B030D-6E8A-4147-A177-3AD203B41FA5}">
                      <a16:colId xmlns:a16="http://schemas.microsoft.com/office/drawing/2014/main" val="2434262307"/>
                    </a:ext>
                  </a:extLst>
                </a:gridCol>
                <a:gridCol w="1200386">
                  <a:extLst>
                    <a:ext uri="{9D8B030D-6E8A-4147-A177-3AD203B41FA5}">
                      <a16:colId xmlns:a16="http://schemas.microsoft.com/office/drawing/2014/main" val="1732827370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Function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Input Voltage 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(V)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Output Voltage (V)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Current (A)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EN55022B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Certified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Part Number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79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Dimensions (mm)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 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(mm)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80497"/>
                  </a:ext>
                </a:extLst>
              </a:tr>
              <a:tr h="155822">
                <a:tc rowSpan="28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Step-Down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6.25 × 6.25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LTM8020MP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367383"/>
                  </a:ext>
                </a:extLst>
              </a:tr>
              <a:tr h="155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6.25 × 11.25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LTM8029MP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169009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 × 11.25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 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LTM8022MP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54801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LTM8031MP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166069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4975" marR="4975" marT="4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11.25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9"/>
                        </a:rPr>
                        <a:t>LTM8023MP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682319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LTM8032MP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93444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4.32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LTM8025MP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86993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 x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LTM8050MP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482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11.25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4.32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LTM8033MP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05746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LTM8027MP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69831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11.25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LTM8026MP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82140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LTM8028MP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63492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LTM4612MP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10720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±5A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11.25 x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8"/>
                        </a:rPr>
                        <a:t>LTM8052MP</a:t>
                      </a:r>
                      <a:endParaRPr lang="en-US" sz="105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80046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  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LTM4606MP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19473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LTM4608AMP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416677"/>
                  </a:ext>
                </a:extLst>
              </a:tr>
              <a:tr h="155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LTM4613MP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691870"/>
                  </a:ext>
                </a:extLst>
              </a:tr>
              <a:tr h="155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/>
                        </a:rPr>
                        <a:t>LTM4600HVMP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202071"/>
                  </a:ext>
                </a:extLst>
              </a:tr>
              <a:tr h="155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3"/>
                        </a:rPr>
                        <a:t>LTM4641MP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22903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4"/>
                        </a:rPr>
                        <a:t>LTM4601AHVMP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443702"/>
                  </a:ext>
                </a:extLst>
              </a:tr>
              <a:tr h="219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5"/>
                        </a:rPr>
                        <a:t>LTM4627MP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59924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8A or Single 16A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6"/>
                        </a:rPr>
                        <a:t>LTM4616MP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586366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13A or Single 26A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7"/>
                        </a:rPr>
                        <a:t>LTM4620MP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hlinkClick r:id="rId28"/>
                      </a:endParaRPr>
                    </a:p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8"/>
                        </a:rPr>
                        <a:t>LTM4620AMP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415864"/>
                  </a:ext>
                </a:extLst>
              </a:tr>
              <a:tr h="155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25A or Single 50A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9"/>
                        </a:rPr>
                        <a:t>LTM4650MP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632238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4.7</a:t>
                      </a: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(2.375V w/ external bias)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1.8, 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Triple 10A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30"/>
                        </a:rPr>
                        <a:t>LTM4633MP</a:t>
                      </a:r>
                      <a:endParaRPr lang="en-US" sz="105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99034"/>
                  </a:ext>
                </a:extLst>
              </a:tr>
              <a:tr h="30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(2.375 w/ external bias)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3A, up to 12A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31"/>
                        </a:rPr>
                        <a:t>LTM4643MP</a:t>
                      </a:r>
                      <a:endParaRPr lang="en-US" sz="105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78782"/>
                  </a:ext>
                </a:extLst>
              </a:tr>
              <a:tr h="155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4A, up to 16A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32"/>
                        </a:rPr>
                        <a:t>LTM4644MP</a:t>
                      </a:r>
                      <a:endParaRPr lang="en-US" sz="105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352398"/>
                  </a:ext>
                </a:extLst>
              </a:tr>
              <a:tr h="155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Five 1.1A Parallelable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 × 15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 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3"/>
                        </a:rPr>
                        <a:t>LTM8001MP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70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5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1D59EF-C5D2-A3AC-AF9E-77501B09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76200"/>
            <a:ext cx="609599" cy="5980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984065-F901-5A16-1ECB-915448F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87703"/>
            <a:ext cx="1930400" cy="762000"/>
          </a:xfrm>
        </p:spPr>
        <p:txBody>
          <a:bodyPr/>
          <a:lstStyle/>
          <a:p>
            <a:r>
              <a:rPr lang="en-US" sz="3200" b="1" dirty="0"/>
              <a:t>Inverting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D99B6FA-5D81-BD01-FDAB-70BB2598E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52637"/>
              </p:ext>
            </p:extLst>
          </p:nvPr>
        </p:nvGraphicFramePr>
        <p:xfrm>
          <a:off x="152400" y="927119"/>
          <a:ext cx="9238847" cy="2051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800021666"/>
                    </a:ext>
                  </a:extLst>
                </a:gridCol>
                <a:gridCol w="755709">
                  <a:extLst>
                    <a:ext uri="{9D8B030D-6E8A-4147-A177-3AD203B41FA5}">
                      <a16:colId xmlns:a16="http://schemas.microsoft.com/office/drawing/2014/main" val="17954562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05514003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9022457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40288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464902290"/>
                    </a:ext>
                  </a:extLst>
                </a:gridCol>
                <a:gridCol w="887292">
                  <a:extLst>
                    <a:ext uri="{9D8B030D-6E8A-4147-A177-3AD203B41FA5}">
                      <a16:colId xmlns:a16="http://schemas.microsoft.com/office/drawing/2014/main" val="41631733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7766007"/>
                    </a:ext>
                  </a:extLst>
                </a:gridCol>
                <a:gridCol w="839677">
                  <a:extLst>
                    <a:ext uri="{9D8B030D-6E8A-4147-A177-3AD203B41FA5}">
                      <a16:colId xmlns:a16="http://schemas.microsoft.com/office/drawing/2014/main" val="3733483751"/>
                    </a:ext>
                  </a:extLst>
                </a:gridCol>
                <a:gridCol w="839677">
                  <a:extLst>
                    <a:ext uri="{9D8B030D-6E8A-4147-A177-3AD203B41FA5}">
                      <a16:colId xmlns:a16="http://schemas.microsoft.com/office/drawing/2014/main" val="3437205032"/>
                    </a:ext>
                  </a:extLst>
                </a:gridCol>
                <a:gridCol w="887292">
                  <a:extLst>
                    <a:ext uri="{9D8B030D-6E8A-4147-A177-3AD203B41FA5}">
                      <a16:colId xmlns:a16="http://schemas.microsoft.com/office/drawing/2014/main" val="1995732220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Topology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Output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Input Voltage (V)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Voltage (V)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Capability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Number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50806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Dimensions (mm)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(mm)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b"/>
                </a:tc>
                <a:extLst>
                  <a:ext uri="{0D108BD9-81ED-4DB2-BD59-A6C34878D82A}">
                    <a16:rowId xmlns:a16="http://schemas.microsoft.com/office/drawing/2014/main" val="2936433177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SEPIC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6.25 x 11.25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latin typeface="+mn-lt"/>
                          <a:hlinkClick r:id="rId3"/>
                        </a:rPr>
                        <a:t>LTM8045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2241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1A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4"/>
                        </a:rPr>
                        <a:t>LTM8049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9274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725VDC Isolated Flyback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1.5W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11.25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5"/>
                        </a:rPr>
                        <a:t>LTM8047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5051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2kV Isolated Flyback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1.5W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11.25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6"/>
                        </a:rPr>
                        <a:t>LTM8057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18814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2.25W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11.25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7"/>
                        </a:rPr>
                        <a:t>LTM8067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42871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±1.8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2.5W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8"/>
                        </a:rPr>
                        <a:t>LTM8046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85445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0178DB6-3CDD-912B-DB2A-250378D02DED}"/>
              </a:ext>
            </a:extLst>
          </p:cNvPr>
          <p:cNvSpPr txBox="1"/>
          <p:nvPr/>
        </p:nvSpPr>
        <p:spPr>
          <a:xfrm>
            <a:off x="152400" y="686408"/>
            <a:ext cx="27432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b="1" dirty="0">
                <a:solidFill>
                  <a:srgbClr val="000000"/>
                </a:solidFill>
              </a:rPr>
              <a:t>Inverting Isolated and SEPIC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FDD68-494C-EF32-CD17-F72808D01028}"/>
              </a:ext>
            </a:extLst>
          </p:cNvPr>
          <p:cNvSpPr txBox="1"/>
          <p:nvPr/>
        </p:nvSpPr>
        <p:spPr>
          <a:xfrm>
            <a:off x="152400" y="3048000"/>
            <a:ext cx="27432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b="1" dirty="0">
                <a:solidFill>
                  <a:srgbClr val="000000"/>
                </a:solidFill>
              </a:rPr>
              <a:t>Inverting Switching Regulator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AB83F1B-36F8-4675-7979-5117E8456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80008"/>
              </p:ext>
            </p:extLst>
          </p:nvPr>
        </p:nvGraphicFramePr>
        <p:xfrm>
          <a:off x="152399" y="3324680"/>
          <a:ext cx="9238847" cy="1136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800021666"/>
                    </a:ext>
                  </a:extLst>
                </a:gridCol>
                <a:gridCol w="755709">
                  <a:extLst>
                    <a:ext uri="{9D8B030D-6E8A-4147-A177-3AD203B41FA5}">
                      <a16:colId xmlns:a16="http://schemas.microsoft.com/office/drawing/2014/main" val="17954562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05514003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9022457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40288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464902290"/>
                    </a:ext>
                  </a:extLst>
                </a:gridCol>
                <a:gridCol w="887292">
                  <a:extLst>
                    <a:ext uri="{9D8B030D-6E8A-4147-A177-3AD203B41FA5}">
                      <a16:colId xmlns:a16="http://schemas.microsoft.com/office/drawing/2014/main" val="41631733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7766007"/>
                    </a:ext>
                  </a:extLst>
                </a:gridCol>
                <a:gridCol w="839677">
                  <a:extLst>
                    <a:ext uri="{9D8B030D-6E8A-4147-A177-3AD203B41FA5}">
                      <a16:colId xmlns:a16="http://schemas.microsoft.com/office/drawing/2014/main" val="3733483751"/>
                    </a:ext>
                  </a:extLst>
                </a:gridCol>
                <a:gridCol w="839677">
                  <a:extLst>
                    <a:ext uri="{9D8B030D-6E8A-4147-A177-3AD203B41FA5}">
                      <a16:colId xmlns:a16="http://schemas.microsoft.com/office/drawing/2014/main" val="3437205032"/>
                    </a:ext>
                  </a:extLst>
                </a:gridCol>
                <a:gridCol w="887292">
                  <a:extLst>
                    <a:ext uri="{9D8B030D-6E8A-4147-A177-3AD203B41FA5}">
                      <a16:colId xmlns:a16="http://schemas.microsoft.com/office/drawing/2014/main" val="1995732220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Topology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Output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Input Voltage (V)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Voltage (V)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Capability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Number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50806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Dimensions (mm)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(mm)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b"/>
                </a:tc>
                <a:extLst>
                  <a:ext uri="{0D108BD9-81ED-4DB2-BD59-A6C34878D82A}">
                    <a16:rowId xmlns:a16="http://schemas.microsoft.com/office/drawing/2014/main" val="2936433177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Switching Regulator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±26.5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9"/>
                        </a:rPr>
                        <a:t>LTM4651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2241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±26.5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4A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0"/>
                        </a:rPr>
                        <a:t>LTM4655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927442"/>
                  </a:ext>
                </a:extLst>
              </a:tr>
            </a:tbl>
          </a:graphicData>
        </a:graphic>
      </p:graphicFrame>
      <p:pic>
        <p:nvPicPr>
          <p:cNvPr id="20" name="Graphic 19" descr="Back">
            <a:hlinkClick r:id="rId11" action="ppaction://hlinksldjump"/>
            <a:extLst>
              <a:ext uri="{FF2B5EF4-FFF2-40B4-BE49-F238E27FC236}">
                <a16:creationId xmlns:a16="http://schemas.microsoft.com/office/drawing/2014/main" id="{D1875556-4436-8FD6-356D-C9A6A547E3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2400" y="6324600"/>
            <a:ext cx="420399" cy="420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3AA22-26DE-FCA2-1972-660EC7C04B4E}"/>
              </a:ext>
            </a:extLst>
          </p:cNvPr>
          <p:cNvSpPr txBox="1"/>
          <p:nvPr/>
        </p:nvSpPr>
        <p:spPr>
          <a:xfrm>
            <a:off x="152400" y="4693541"/>
            <a:ext cx="27432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b="1" dirty="0">
                <a:solidFill>
                  <a:srgbClr val="000000"/>
                </a:solidFill>
              </a:rPr>
              <a:t>Buck Regulator Configured as Inverting Examples*</a:t>
            </a:r>
          </a:p>
        </p:txBody>
      </p:sp>
      <p:sp>
        <p:nvSpPr>
          <p:cNvPr id="3" name="Rectangle: Rounded Corners 2">
            <a:hlinkClick r:id="rId14" action="ppaction://hlinksldjump"/>
            <a:extLst>
              <a:ext uri="{FF2B5EF4-FFF2-40B4-BE49-F238E27FC236}">
                <a16:creationId xmlns:a16="http://schemas.microsoft.com/office/drawing/2014/main" id="{5891E911-5698-00D3-96B7-9826FF0F2181}"/>
              </a:ext>
            </a:extLst>
          </p:cNvPr>
          <p:cNvSpPr/>
          <p:nvPr/>
        </p:nvSpPr>
        <p:spPr>
          <a:xfrm>
            <a:off x="152400" y="5016107"/>
            <a:ext cx="42672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Click here to next page: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Buck Regulator Configured as Inverting</a:t>
            </a:r>
          </a:p>
        </p:txBody>
      </p:sp>
      <p:pic>
        <p:nvPicPr>
          <p:cNvPr id="4" name="Graphic 3" descr="Line arrow Counter clockwise curve">
            <a:extLst>
              <a:ext uri="{FF2B5EF4-FFF2-40B4-BE49-F238E27FC236}">
                <a16:creationId xmlns:a16="http://schemas.microsoft.com/office/drawing/2014/main" id="{ACB71104-D01E-C8C0-FF0E-2EF4852D99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5167579">
            <a:off x="1594235" y="4832481"/>
            <a:ext cx="339154" cy="3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DD4195-3210-4906-BB25-D99E5A8C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76200"/>
            <a:ext cx="10332720" cy="954107"/>
          </a:xfrm>
        </p:spPr>
        <p:txBody>
          <a:bodyPr/>
          <a:lstStyle/>
          <a:p>
            <a:r>
              <a:rPr lang="en-US" sz="4400" b="1" dirty="0"/>
              <a:t>Step-Down (Buck) µModule Regulators</a:t>
            </a:r>
            <a:endParaRPr 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3383AC-8EA4-4F96-9E8B-849DF340D8BF}"/>
              </a:ext>
            </a:extLst>
          </p:cNvPr>
          <p:cNvGrpSpPr/>
          <p:nvPr/>
        </p:nvGrpSpPr>
        <p:grpSpPr>
          <a:xfrm>
            <a:off x="352425" y="1524000"/>
            <a:ext cx="11734800" cy="2895600"/>
            <a:chOff x="352425" y="2044934"/>
            <a:chExt cx="11734800" cy="2895600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9AE47B8B-0AE1-4883-9DD9-02D52E685E8B}"/>
                </a:ext>
              </a:extLst>
            </p:cNvPr>
            <p:cNvSpPr/>
            <p:nvPr/>
          </p:nvSpPr>
          <p:spPr>
            <a:xfrm>
              <a:off x="352425" y="2971800"/>
              <a:ext cx="11734800" cy="914400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  <a:ln>
              <a:noFill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3F71F2-4BA1-47BC-A3B4-6EEFFDA0054A}"/>
                </a:ext>
              </a:extLst>
            </p:cNvPr>
            <p:cNvSpPr txBox="1"/>
            <p:nvPr/>
          </p:nvSpPr>
          <p:spPr>
            <a:xfrm>
              <a:off x="360376" y="3276600"/>
              <a:ext cx="914400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457200">
                <a:spcBef>
                  <a:spcPts val="1000"/>
                </a:spcBef>
                <a:buClr>
                  <a:srgbClr val="1E4056"/>
                </a:buClr>
                <a:buSzPct val="75000"/>
              </a:pPr>
              <a:r>
                <a:rPr lang="en-US" sz="2000" b="1" dirty="0">
                  <a:solidFill>
                    <a:srgbClr val="000000"/>
                  </a:solidFill>
                </a:rPr>
                <a:t>0.2A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9E74A1-A17F-4B98-A70F-DD87084EBE0A}"/>
                </a:ext>
              </a:extLst>
            </p:cNvPr>
            <p:cNvSpPr txBox="1"/>
            <p:nvPr/>
          </p:nvSpPr>
          <p:spPr>
            <a:xfrm>
              <a:off x="10972800" y="3276600"/>
              <a:ext cx="914400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457200">
                <a:spcBef>
                  <a:spcPts val="1000"/>
                </a:spcBef>
                <a:buClr>
                  <a:srgbClr val="1E4056"/>
                </a:buClr>
                <a:buSzPct val="75000"/>
              </a:pPr>
              <a:r>
                <a:rPr lang="en-US" sz="2000" b="1" dirty="0">
                  <a:solidFill>
                    <a:srgbClr val="000000"/>
                  </a:solidFill>
                </a:rPr>
                <a:t>1,000A</a:t>
              </a:r>
            </a:p>
          </p:txBody>
        </p:sp>
        <p:sp>
          <p:nvSpPr>
            <p:cNvPr id="2" name="Rectangle: Rounded Corners 1">
              <a:hlinkClick r:id="rId3" action="ppaction://hlinksldjump"/>
              <a:extLst>
                <a:ext uri="{FF2B5EF4-FFF2-40B4-BE49-F238E27FC236}">
                  <a16:creationId xmlns:a16="http://schemas.microsoft.com/office/drawing/2014/main" id="{7F745968-EEF9-477A-858C-255E666B4BDA}"/>
                </a:ext>
              </a:extLst>
            </p:cNvPr>
            <p:cNvSpPr/>
            <p:nvPr/>
          </p:nvSpPr>
          <p:spPr>
            <a:xfrm>
              <a:off x="360375" y="2057400"/>
              <a:ext cx="1828800" cy="731520"/>
            </a:xfrm>
            <a:prstGeom prst="roundRect">
              <a:avLst/>
            </a:prstGeom>
            <a:solidFill>
              <a:srgbClr val="FFAC65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Output Current </a:t>
              </a:r>
            </a:p>
            <a:p>
              <a:pPr algn="ctr"/>
              <a:r>
                <a:rPr lang="en-US" sz="1600" b="1" dirty="0"/>
                <a:t>0.2A - 2.5A</a:t>
              </a:r>
            </a:p>
          </p:txBody>
        </p:sp>
        <p:sp>
          <p:nvSpPr>
            <p:cNvPr id="12" name="Rectangle: Rounded Corners 11">
              <a:hlinkClick r:id="rId4" action="ppaction://hlinksldjump"/>
              <a:extLst>
                <a:ext uri="{FF2B5EF4-FFF2-40B4-BE49-F238E27FC236}">
                  <a16:creationId xmlns:a16="http://schemas.microsoft.com/office/drawing/2014/main" id="{7806A88D-1F98-4FE6-A4F8-6374FE30B5D7}"/>
                </a:ext>
              </a:extLst>
            </p:cNvPr>
            <p:cNvSpPr/>
            <p:nvPr/>
          </p:nvSpPr>
          <p:spPr>
            <a:xfrm>
              <a:off x="2189175" y="4202561"/>
              <a:ext cx="1828800" cy="731520"/>
            </a:xfrm>
            <a:prstGeom prst="roundRect">
              <a:avLst/>
            </a:prstGeom>
            <a:solidFill>
              <a:srgbClr val="FF9A45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Output Current </a:t>
              </a:r>
            </a:p>
            <a:p>
              <a:pPr algn="ctr"/>
              <a:r>
                <a:rPr lang="en-US" sz="1600" b="1" dirty="0"/>
                <a:t>3A - 4A</a:t>
              </a:r>
            </a:p>
          </p:txBody>
        </p:sp>
        <p:sp>
          <p:nvSpPr>
            <p:cNvPr id="13" name="Rectangle: Rounded Corners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EF7768C7-99D6-4566-BA36-7FEC12BDAAE3}"/>
                </a:ext>
              </a:extLst>
            </p:cNvPr>
            <p:cNvSpPr/>
            <p:nvPr/>
          </p:nvSpPr>
          <p:spPr>
            <a:xfrm>
              <a:off x="4131890" y="2044934"/>
              <a:ext cx="1828800" cy="731520"/>
            </a:xfrm>
            <a:prstGeom prst="roundRect">
              <a:avLst/>
            </a:prstGeom>
            <a:solidFill>
              <a:srgbClr val="FF8E2F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Output Current </a:t>
              </a:r>
            </a:p>
            <a:p>
              <a:pPr algn="ctr"/>
              <a:r>
                <a:rPr lang="en-US" sz="1600" b="1" dirty="0"/>
                <a:t>5A - 6A</a:t>
              </a:r>
            </a:p>
          </p:txBody>
        </p:sp>
        <p:sp>
          <p:nvSpPr>
            <p:cNvPr id="14" name="Rectangle: Rounded Corners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CC7E9-563D-4AA9-B550-E9AFAA33CC8A}"/>
                </a:ext>
              </a:extLst>
            </p:cNvPr>
            <p:cNvSpPr/>
            <p:nvPr/>
          </p:nvSpPr>
          <p:spPr>
            <a:xfrm>
              <a:off x="6074604" y="4209014"/>
              <a:ext cx="1828800" cy="731520"/>
            </a:xfrm>
            <a:prstGeom prst="roundRect">
              <a:avLst/>
            </a:prstGeom>
            <a:solidFill>
              <a:srgbClr val="FF7308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Output Current </a:t>
              </a:r>
            </a:p>
            <a:p>
              <a:pPr algn="ctr"/>
              <a:r>
                <a:rPr lang="en-US" sz="1600" b="1" dirty="0"/>
                <a:t>7A - 16A</a:t>
              </a:r>
            </a:p>
          </p:txBody>
        </p:sp>
        <p:sp>
          <p:nvSpPr>
            <p:cNvPr id="15" name="Rectangle: Rounded Corners 14">
              <a:hlinkClick r:id="rId7" action="ppaction://hlinksldjump"/>
              <a:extLst>
                <a:ext uri="{FF2B5EF4-FFF2-40B4-BE49-F238E27FC236}">
                  <a16:creationId xmlns:a16="http://schemas.microsoft.com/office/drawing/2014/main" id="{1130B87B-8B6C-4486-9F02-A0AF05B323AF}"/>
                </a:ext>
              </a:extLst>
            </p:cNvPr>
            <p:cNvSpPr/>
            <p:nvPr/>
          </p:nvSpPr>
          <p:spPr>
            <a:xfrm>
              <a:off x="7903404" y="2044934"/>
              <a:ext cx="1828800" cy="731520"/>
            </a:xfrm>
            <a:prstGeom prst="roundRect">
              <a:avLst/>
            </a:prstGeom>
            <a:solidFill>
              <a:srgbClr val="FF4A05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Output Current </a:t>
              </a:r>
            </a:p>
            <a:p>
              <a:pPr algn="ctr"/>
              <a:r>
                <a:rPr lang="en-US" sz="1600" b="1" dirty="0"/>
                <a:t>18A - 25A</a:t>
              </a:r>
            </a:p>
          </p:txBody>
        </p:sp>
        <p:sp>
          <p:nvSpPr>
            <p:cNvPr id="17" name="Rectangle: Rounded Corners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28374095-BAF1-4E54-93BE-BF07905EC67A}"/>
                </a:ext>
              </a:extLst>
            </p:cNvPr>
            <p:cNvSpPr/>
            <p:nvPr/>
          </p:nvSpPr>
          <p:spPr>
            <a:xfrm>
              <a:off x="9732204" y="4209014"/>
              <a:ext cx="1828800" cy="731520"/>
            </a:xfrm>
            <a:prstGeom prst="roundRect">
              <a:avLst/>
            </a:prstGeom>
            <a:solidFill>
              <a:srgbClr val="FF4A05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Output Current </a:t>
              </a:r>
            </a:p>
            <a:p>
              <a:pPr algn="ctr"/>
              <a:r>
                <a:rPr lang="en-US" sz="1600" b="1" dirty="0"/>
                <a:t>26A – 1,000A</a:t>
              </a:r>
            </a:p>
          </p:txBody>
        </p:sp>
      </p:grpSp>
      <p:sp>
        <p:nvSpPr>
          <p:cNvPr id="16" name="Rectangle: Rounded Corners 15">
            <a:hlinkClick r:id="rId9" action="ppaction://hlinksldjump"/>
            <a:extLst>
              <a:ext uri="{FF2B5EF4-FFF2-40B4-BE49-F238E27FC236}">
                <a16:creationId xmlns:a16="http://schemas.microsoft.com/office/drawing/2014/main" id="{3DE8FD3C-460E-413B-9343-59B727E295A5}"/>
              </a:ext>
            </a:extLst>
          </p:cNvPr>
          <p:cNvSpPr/>
          <p:nvPr/>
        </p:nvSpPr>
        <p:spPr>
          <a:xfrm>
            <a:off x="492807" y="5300472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ALL Ultrathin</a:t>
            </a:r>
          </a:p>
        </p:txBody>
      </p:sp>
      <p:sp>
        <p:nvSpPr>
          <p:cNvPr id="18" name="Rectangle: Rounded Corners 17">
            <a:hlinkClick r:id="rId10" action="ppaction://hlinksldjump"/>
            <a:extLst>
              <a:ext uri="{FF2B5EF4-FFF2-40B4-BE49-F238E27FC236}">
                <a16:creationId xmlns:a16="http://schemas.microsoft.com/office/drawing/2014/main" id="{888854C7-229F-49FE-86D1-59C4CED298AE}"/>
              </a:ext>
            </a:extLst>
          </p:cNvPr>
          <p:cNvSpPr/>
          <p:nvPr/>
        </p:nvSpPr>
        <p:spPr>
          <a:xfrm>
            <a:off x="2376296" y="5300472"/>
            <a:ext cx="1369244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ALL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EMI</a:t>
            </a:r>
          </a:p>
        </p:txBody>
      </p:sp>
      <p:sp>
        <p:nvSpPr>
          <p:cNvPr id="19" name="Rectangle: Rounded Corners 18">
            <a:hlinkClick r:id="rId11" action="ppaction://hlinksldjump"/>
            <a:extLst>
              <a:ext uri="{FF2B5EF4-FFF2-40B4-BE49-F238E27FC236}">
                <a16:creationId xmlns:a16="http://schemas.microsoft.com/office/drawing/2014/main" id="{D854F7CF-899D-4585-B3FF-936A3BDC43C8}"/>
              </a:ext>
            </a:extLst>
          </p:cNvPr>
          <p:cNvSpPr/>
          <p:nvPr/>
        </p:nvSpPr>
        <p:spPr>
          <a:xfrm>
            <a:off x="4338649" y="5300472"/>
            <a:ext cx="1369244" cy="365760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ALL Vin Max (≥36V)</a:t>
            </a:r>
          </a:p>
        </p:txBody>
      </p:sp>
      <p:sp>
        <p:nvSpPr>
          <p:cNvPr id="20" name="Rectangle: Rounded Corners 19">
            <a:hlinkClick r:id="rId12" action="ppaction://hlinksldjump"/>
            <a:extLst>
              <a:ext uri="{FF2B5EF4-FFF2-40B4-BE49-F238E27FC236}">
                <a16:creationId xmlns:a16="http://schemas.microsoft.com/office/drawing/2014/main" id="{E2FBC1B7-D3E1-4554-8ECA-5FF42B9817B8}"/>
              </a:ext>
            </a:extLst>
          </p:cNvPr>
          <p:cNvSpPr/>
          <p:nvPr/>
        </p:nvSpPr>
        <p:spPr>
          <a:xfrm>
            <a:off x="6291192" y="5300472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ALL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PMBus</a:t>
            </a:r>
          </a:p>
        </p:txBody>
      </p:sp>
      <p:sp>
        <p:nvSpPr>
          <p:cNvPr id="21" name="Rectangle: Rounded Corners 20">
            <a:hlinkClick r:id="rId13" action="ppaction://hlinksldjump"/>
            <a:extLst>
              <a:ext uri="{FF2B5EF4-FFF2-40B4-BE49-F238E27FC236}">
                <a16:creationId xmlns:a16="http://schemas.microsoft.com/office/drawing/2014/main" id="{43D42BDA-2372-4097-8607-BCB94FC2E0D0}"/>
              </a:ext>
            </a:extLst>
          </p:cNvPr>
          <p:cNvSpPr/>
          <p:nvPr/>
        </p:nvSpPr>
        <p:spPr>
          <a:xfrm>
            <a:off x="8250996" y="5300472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ALL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22" name="Rectangle: Rounded Corners 21">
            <a:hlinkClick r:id="rId14" action="ppaction://hlinksldjump"/>
            <a:extLst>
              <a:ext uri="{FF2B5EF4-FFF2-40B4-BE49-F238E27FC236}">
                <a16:creationId xmlns:a16="http://schemas.microsoft.com/office/drawing/2014/main" id="{B1DFB35F-8CF8-4771-9B79-6E2765A813FC}"/>
              </a:ext>
            </a:extLst>
          </p:cNvPr>
          <p:cNvSpPr/>
          <p:nvPr/>
        </p:nvSpPr>
        <p:spPr>
          <a:xfrm>
            <a:off x="10210800" y="5300472"/>
            <a:ext cx="1371600" cy="612648"/>
          </a:xfrm>
          <a:prstGeom prst="roundRect">
            <a:avLst/>
          </a:prstGeom>
          <a:solidFill>
            <a:schemeClr val="accent4">
              <a:lumMod val="75000"/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ALL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Quad</a:t>
            </a:r>
          </a:p>
        </p:txBody>
      </p:sp>
      <p:pic>
        <p:nvPicPr>
          <p:cNvPr id="6" name="Graphic 5" descr="Envelope">
            <a:hlinkClick r:id="rId15" action="ppaction://hlinksldjump"/>
            <a:extLst>
              <a:ext uri="{FF2B5EF4-FFF2-40B4-BE49-F238E27FC236}">
                <a16:creationId xmlns:a16="http://schemas.microsoft.com/office/drawing/2014/main" id="{751D415C-9443-4E1B-AFBB-70DA38BFEA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71601" y="-78940"/>
            <a:ext cx="420399" cy="420399"/>
          </a:xfrm>
          <a:prstGeom prst="rect">
            <a:avLst/>
          </a:prstGeom>
        </p:spPr>
      </p:pic>
      <p:sp>
        <p:nvSpPr>
          <p:cNvPr id="24" name="Rectangle: Rounded Corners 23">
            <a:hlinkClick r:id="rId18" action="ppaction://hlinksldjump"/>
            <a:extLst>
              <a:ext uri="{FF2B5EF4-FFF2-40B4-BE49-F238E27FC236}">
                <a16:creationId xmlns:a16="http://schemas.microsoft.com/office/drawing/2014/main" id="{24576081-73AA-41F9-B5EA-D9DCAC392820}"/>
              </a:ext>
            </a:extLst>
          </p:cNvPr>
          <p:cNvSpPr/>
          <p:nvPr/>
        </p:nvSpPr>
        <p:spPr>
          <a:xfrm>
            <a:off x="4333744" y="5730240"/>
            <a:ext cx="1369244" cy="365760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ALL Vin Min (≤3V)</a:t>
            </a:r>
          </a:p>
        </p:txBody>
      </p:sp>
      <p:pic>
        <p:nvPicPr>
          <p:cNvPr id="11" name="Graphic 10" descr="Back">
            <a:hlinkClick r:id="rId19" action="ppaction://hlinksldjump"/>
            <a:extLst>
              <a:ext uri="{FF2B5EF4-FFF2-40B4-BE49-F238E27FC236}">
                <a16:creationId xmlns:a16="http://schemas.microsoft.com/office/drawing/2014/main" id="{90FC2F17-A0C4-4D8B-AC4A-F1FC0D448D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29277" y="6320575"/>
            <a:ext cx="420399" cy="4203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E7C20C7-3BE0-451C-805C-5C07C9F50391}"/>
              </a:ext>
            </a:extLst>
          </p:cNvPr>
          <p:cNvSpPr txBox="1"/>
          <p:nvPr/>
        </p:nvSpPr>
        <p:spPr>
          <a:xfrm>
            <a:off x="10677658" y="722718"/>
            <a:ext cx="1371600" cy="420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/>
              <a:t>µModule Regulators</a:t>
            </a:r>
          </a:p>
          <a:p>
            <a:pPr algn="r">
              <a:lnSpc>
                <a:spcPts val="600"/>
              </a:lnSpc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87ECF7-8D38-4395-81B1-D0254B6F05E9}"/>
              </a:ext>
            </a:extLst>
          </p:cNvPr>
          <p:cNvGrpSpPr/>
          <p:nvPr/>
        </p:nvGrpSpPr>
        <p:grpSpPr>
          <a:xfrm>
            <a:off x="492807" y="6100051"/>
            <a:ext cx="2326593" cy="548640"/>
            <a:chOff x="492807" y="5015210"/>
            <a:chExt cx="2326593" cy="548640"/>
          </a:xfrm>
        </p:grpSpPr>
        <p:sp>
          <p:nvSpPr>
            <p:cNvPr id="25" name="Rectangle: Rounded Corners 24">
              <a:hlinkClick r:id="rId22" action="ppaction://hlinksldjump"/>
              <a:extLst>
                <a:ext uri="{FF2B5EF4-FFF2-40B4-BE49-F238E27FC236}">
                  <a16:creationId xmlns:a16="http://schemas.microsoft.com/office/drawing/2014/main" id="{58B04B41-82F2-45AB-BF99-BEDE46B48437}"/>
                </a:ext>
              </a:extLst>
            </p:cNvPr>
            <p:cNvSpPr/>
            <p:nvPr/>
          </p:nvSpPr>
          <p:spPr>
            <a:xfrm>
              <a:off x="492807" y="5015210"/>
              <a:ext cx="2326593" cy="548640"/>
            </a:xfrm>
            <a:prstGeom prst="roundRect">
              <a:avLst/>
            </a:prstGeom>
            <a:solidFill>
              <a:srgbClr val="0075BB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Show me uSLIC Modules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309334E-5E71-4C1C-86F7-6535B5B364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5" t="36743" r="44370" b="37846"/>
            <a:stretch/>
          </p:blipFill>
          <p:spPr bwMode="auto">
            <a:xfrm>
              <a:off x="526611" y="5106650"/>
              <a:ext cx="331471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4DA0C5-7B60-3AA4-8ADA-55FF51C5036B}"/>
              </a:ext>
            </a:extLst>
          </p:cNvPr>
          <p:cNvSpPr txBox="1"/>
          <p:nvPr/>
        </p:nvSpPr>
        <p:spPr>
          <a:xfrm>
            <a:off x="10210800" y="5071872"/>
            <a:ext cx="6858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b="1" dirty="0">
                <a:solidFill>
                  <a:srgbClr val="00B050"/>
                </a:solidFill>
              </a:rPr>
              <a:t>☺3 new parts added!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F7651B-7181-22AA-0918-34F8CD43A148}"/>
              </a:ext>
            </a:extLst>
          </p:cNvPr>
          <p:cNvSpPr txBox="1"/>
          <p:nvPr/>
        </p:nvSpPr>
        <p:spPr>
          <a:xfrm>
            <a:off x="912667" y="1330726"/>
            <a:ext cx="6858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b="1" dirty="0">
                <a:solidFill>
                  <a:srgbClr val="00B050"/>
                </a:solidFill>
              </a:rPr>
              <a:t>☺LTM8080 added!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CE405C-B342-DDB1-D164-3C8BBB593BE4}"/>
              </a:ext>
            </a:extLst>
          </p:cNvPr>
          <p:cNvSpPr txBox="1"/>
          <p:nvPr/>
        </p:nvSpPr>
        <p:spPr>
          <a:xfrm>
            <a:off x="2718018" y="3332142"/>
            <a:ext cx="6858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b="1" dirty="0">
                <a:solidFill>
                  <a:srgbClr val="00B050"/>
                </a:solidFill>
              </a:rPr>
              <a:t>☺LTM4655 added!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78B8CA-93D1-2945-EC35-F510C47EB451}"/>
              </a:ext>
            </a:extLst>
          </p:cNvPr>
          <p:cNvSpPr txBox="1"/>
          <p:nvPr/>
        </p:nvSpPr>
        <p:spPr>
          <a:xfrm>
            <a:off x="4267200" y="1307516"/>
            <a:ext cx="6858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b="1" dirty="0">
                <a:solidFill>
                  <a:srgbClr val="00B050"/>
                </a:solidFill>
              </a:rPr>
              <a:t>☺LTM4673, LTM4705 added!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8343C9-64F6-4430-1B98-5E9DE09FE393}"/>
              </a:ext>
            </a:extLst>
          </p:cNvPr>
          <p:cNvSpPr txBox="1"/>
          <p:nvPr/>
        </p:nvSpPr>
        <p:spPr>
          <a:xfrm>
            <a:off x="6204586" y="5071872"/>
            <a:ext cx="6858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b="1" dirty="0">
                <a:solidFill>
                  <a:srgbClr val="00B050"/>
                </a:solidFill>
              </a:rPr>
              <a:t>☺4 new parts added!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E4B1A8-B0FB-B0F6-5966-59B3C0813E86}"/>
              </a:ext>
            </a:extLst>
          </p:cNvPr>
          <p:cNvSpPr txBox="1"/>
          <p:nvPr/>
        </p:nvSpPr>
        <p:spPr>
          <a:xfrm>
            <a:off x="9677400" y="3344128"/>
            <a:ext cx="14097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b="1" dirty="0">
                <a:solidFill>
                  <a:srgbClr val="00B050"/>
                </a:solidFill>
              </a:rPr>
              <a:t>☺LTM4664A, LTM4683 added!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A4C885-9989-A920-86BD-20916E209A05}"/>
              </a:ext>
            </a:extLst>
          </p:cNvPr>
          <p:cNvSpPr txBox="1"/>
          <p:nvPr/>
        </p:nvSpPr>
        <p:spPr>
          <a:xfrm>
            <a:off x="5803164" y="3250966"/>
            <a:ext cx="1942714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lnSpc>
                <a:spcPts val="1000"/>
              </a:lnSpc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b="1" dirty="0">
                <a:solidFill>
                  <a:srgbClr val="00B050"/>
                </a:solidFill>
              </a:rPr>
              <a:t>☺LTM4702, LTM4686B, LTM4673, </a:t>
            </a:r>
          </a:p>
          <a:p>
            <a:pPr defTabSz="457200">
              <a:lnSpc>
                <a:spcPts val="1000"/>
              </a:lnSpc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200" b="1" dirty="0">
                <a:solidFill>
                  <a:srgbClr val="00B050"/>
                </a:solidFill>
              </a:rPr>
              <a:t>    LTM4670, LTM4710-1 added!</a:t>
            </a:r>
          </a:p>
        </p:txBody>
      </p:sp>
    </p:spTree>
    <p:extLst>
      <p:ext uri="{BB962C8B-B14F-4D97-AF65-F5344CB8AC3E}">
        <p14:creationId xmlns:p14="http://schemas.microsoft.com/office/powerpoint/2010/main" val="38111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extLst>
    <p:ext uri="{3A86A75C-4F4B-4683-9AE1-C65F6400EC91}">
      <p14:laserTraceLst xmlns:p14="http://schemas.microsoft.com/office/powerpoint/2010/main">
        <p14:tracePtLst>
          <p14:tracePt t="9794" x="5605463" y="2595563"/>
          <p14:tracePt t="9977" x="0" y="0"/>
        </p14:tracePtLst>
        <p14:tracePtLst>
          <p14:tracePt t="11325" x="5614988" y="2614613"/>
          <p14:tracePt t="11517" x="0" y="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31305-DF90-B4E8-ABCD-0C7781DA6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30</a:t>
            </a:fld>
            <a:r>
              <a:rPr lang="en-US" b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6CE0B-A6F5-B0AA-6096-DCC2C9C227D4}"/>
              </a:ext>
            </a:extLst>
          </p:cNvPr>
          <p:cNvSpPr txBox="1"/>
          <p:nvPr/>
        </p:nvSpPr>
        <p:spPr>
          <a:xfrm>
            <a:off x="228600" y="990600"/>
            <a:ext cx="2743200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b="1" dirty="0">
                <a:solidFill>
                  <a:srgbClr val="000000"/>
                </a:solidFill>
              </a:rPr>
              <a:t>Buck Regulator Configured as Inverting Examples*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E8208A-20C7-9483-E277-77DF99D23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51295"/>
              </p:ext>
            </p:extLst>
          </p:nvPr>
        </p:nvGraphicFramePr>
        <p:xfrm>
          <a:off x="228599" y="1293351"/>
          <a:ext cx="9238847" cy="2907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800021666"/>
                    </a:ext>
                  </a:extLst>
                </a:gridCol>
                <a:gridCol w="755709">
                  <a:extLst>
                    <a:ext uri="{9D8B030D-6E8A-4147-A177-3AD203B41FA5}">
                      <a16:colId xmlns:a16="http://schemas.microsoft.com/office/drawing/2014/main" val="17954562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05514003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9022457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40288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464902290"/>
                    </a:ext>
                  </a:extLst>
                </a:gridCol>
                <a:gridCol w="887292">
                  <a:extLst>
                    <a:ext uri="{9D8B030D-6E8A-4147-A177-3AD203B41FA5}">
                      <a16:colId xmlns:a16="http://schemas.microsoft.com/office/drawing/2014/main" val="41631733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7766007"/>
                    </a:ext>
                  </a:extLst>
                </a:gridCol>
                <a:gridCol w="839677">
                  <a:extLst>
                    <a:ext uri="{9D8B030D-6E8A-4147-A177-3AD203B41FA5}">
                      <a16:colId xmlns:a16="http://schemas.microsoft.com/office/drawing/2014/main" val="3733483751"/>
                    </a:ext>
                  </a:extLst>
                </a:gridCol>
                <a:gridCol w="839677">
                  <a:extLst>
                    <a:ext uri="{9D8B030D-6E8A-4147-A177-3AD203B41FA5}">
                      <a16:colId xmlns:a16="http://schemas.microsoft.com/office/drawing/2014/main" val="3437205032"/>
                    </a:ext>
                  </a:extLst>
                </a:gridCol>
                <a:gridCol w="887292">
                  <a:extLst>
                    <a:ext uri="{9D8B030D-6E8A-4147-A177-3AD203B41FA5}">
                      <a16:colId xmlns:a16="http://schemas.microsoft.com/office/drawing/2014/main" val="1995732220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Topology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Output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Input Voltage (V)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Voltage (V)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Capability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Number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50806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3" marR="9093" marT="90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Dimensions (mm)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(mm)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b"/>
                </a:tc>
                <a:extLst>
                  <a:ext uri="{0D108BD9-81ED-4DB2-BD59-A6C34878D82A}">
                    <a16:rowId xmlns:a16="http://schemas.microsoft.com/office/drawing/2014/main" val="2936433177"/>
                  </a:ext>
                </a:extLst>
              </a:tr>
              <a:tr h="2286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Buck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±0.8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x 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2"/>
                        </a:rPr>
                        <a:t>LTM8074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2241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±0.8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x 6.25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3"/>
                        </a:rPr>
                        <a:t>LTM8063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92744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±0.8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4"/>
                        </a:rPr>
                        <a:t>LTM8065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778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±0.97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9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5"/>
                        </a:rPr>
                        <a:t>LTM8053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70123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±0.8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9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6"/>
                        </a:rPr>
                        <a:t>LTM8073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04802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±0.97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±15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11.25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7"/>
                        </a:rPr>
                        <a:t>LTM8071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12876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±5.5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8"/>
                        </a:rPr>
                        <a:t>LTM4623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78199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±5.5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9"/>
                        </a:rPr>
                        <a:t>LTM4625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71378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±0.6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±5.5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2.5A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2.42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0"/>
                        </a:rPr>
                        <a:t>LTM4622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93" marR="9093" marT="9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7702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DF9B28-B0F0-9DFC-C694-726153D5E542}"/>
              </a:ext>
            </a:extLst>
          </p:cNvPr>
          <p:cNvSpPr txBox="1"/>
          <p:nvPr/>
        </p:nvSpPr>
        <p:spPr>
          <a:xfrm>
            <a:off x="228599" y="5501545"/>
            <a:ext cx="10439402" cy="362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100" b="0" i="0" u="none" strike="noStrike" baseline="0" dirty="0"/>
              <a:t>Note: The parts above represent the simplest μModule power product solution for inverting regulators. While all μModule step-down regulators can be reconfigured as an inverter on the PCB, please contact µModule team for any design and application questions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F218E7-6B7B-FB36-3A92-1C481512A3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1" y="76200"/>
            <a:ext cx="609599" cy="5980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02E47F0-D02B-64BA-DF65-02DC4EF8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87703"/>
            <a:ext cx="1930400" cy="762000"/>
          </a:xfrm>
        </p:spPr>
        <p:txBody>
          <a:bodyPr/>
          <a:lstStyle/>
          <a:p>
            <a:r>
              <a:rPr lang="en-US" sz="3200" b="1" dirty="0"/>
              <a:t>Inverting</a:t>
            </a:r>
          </a:p>
        </p:txBody>
      </p:sp>
      <p:pic>
        <p:nvPicPr>
          <p:cNvPr id="11" name="Graphic 10" descr="Back">
            <a:hlinkClick r:id="rId12" action="ppaction://hlinksldjump"/>
            <a:extLst>
              <a:ext uri="{FF2B5EF4-FFF2-40B4-BE49-F238E27FC236}">
                <a16:creationId xmlns:a16="http://schemas.microsoft.com/office/drawing/2014/main" id="{C4FBF73C-A514-85E3-44C3-656ADE8FBF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0" y="6324600"/>
            <a:ext cx="420399" cy="4203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4BFB407-E7DA-045F-30F6-BF7CC2B0E284}"/>
              </a:ext>
            </a:extLst>
          </p:cNvPr>
          <p:cNvSpPr/>
          <p:nvPr/>
        </p:nvSpPr>
        <p:spPr>
          <a:xfrm>
            <a:off x="10441756" y="1251930"/>
            <a:ext cx="1369244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11A06-0656-F139-0796-F06C8A1E196D}"/>
              </a:ext>
            </a:extLst>
          </p:cNvPr>
          <p:cNvSpPr/>
          <p:nvPr/>
        </p:nvSpPr>
        <p:spPr>
          <a:xfrm>
            <a:off x="2609446" y="1981200"/>
            <a:ext cx="6858000" cy="1368825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48DAF0-C24B-D9C5-568E-4DFF4E6041FD}"/>
              </a:ext>
            </a:extLst>
          </p:cNvPr>
          <p:cNvSpPr/>
          <p:nvPr/>
        </p:nvSpPr>
        <p:spPr>
          <a:xfrm>
            <a:off x="10439400" y="2097200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C03C5-5B8A-C766-085A-C62E09944995}"/>
              </a:ext>
            </a:extLst>
          </p:cNvPr>
          <p:cNvSpPr>
            <a:spLocks noChangeAspect="1"/>
          </p:cNvSpPr>
          <p:nvPr/>
        </p:nvSpPr>
        <p:spPr>
          <a:xfrm>
            <a:off x="2609446" y="3350025"/>
            <a:ext cx="6858000" cy="5361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37FB2E-6F85-438B-B829-2F459BC02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2019"/>
              </p:ext>
            </p:extLst>
          </p:nvPr>
        </p:nvGraphicFramePr>
        <p:xfrm>
          <a:off x="152400" y="523988"/>
          <a:ext cx="10147484" cy="626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76740461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974146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6761857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5125634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4067105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06563683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7151001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529220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7227021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2917075"/>
                    </a:ext>
                  </a:extLst>
                </a:gridCol>
                <a:gridCol w="912044">
                  <a:extLst>
                    <a:ext uri="{9D8B030D-6E8A-4147-A177-3AD203B41FA5}">
                      <a16:colId xmlns:a16="http://schemas.microsoft.com/office/drawing/2014/main" val="965518728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# of Output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 Input Voltage (V)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 Output Voltage (V)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Output Current (A)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Parallelable Outputs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Part Number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69654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Min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Max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Min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Max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Dimensions (mm)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Height </a:t>
                      </a: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(mm)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529769"/>
                  </a:ext>
                </a:extLst>
              </a:tr>
              <a:tr h="27432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6.25 x 6.25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LGA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LTM8020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7103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6.25 x 11.25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07945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0.6A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6.25 x 11.25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LTM8029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18411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 x 11.25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LTM8022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41242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(2A)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LTM8031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5153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 x 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LTM8074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06708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(4A)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 x 11.25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2.82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3.42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LGA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6649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(4A)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2.82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3.42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LGA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LTM8032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0734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(4A)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 9 ×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LTM8050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1944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 x 6.25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LTM8063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58797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0.97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6.25 x 6.25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LTM8065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04188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0.97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6.25 x 6.25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LTM8002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953989"/>
                  </a:ext>
                </a:extLst>
              </a:tr>
              <a:tr h="2286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0.5A or Single 1A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9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5"/>
                        </a:rPr>
                        <a:t>LTM8080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76639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1.4A or Single 2.8A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x4 (11.2A) 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6"/>
                        </a:rPr>
                        <a:t>LTM8078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2889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Dual 2A or Single 4A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(8A)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6.25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1.82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2.42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LGA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LTM4622A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57812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</a:p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3.3Vin Compatible with Vin tied to INTVcc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Dual 2.5A or Single 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(10A)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6.25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1.82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2.42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LGA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LTM4622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68374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2A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x 4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1.48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9"/>
                        </a:rPr>
                        <a:t>LTM4691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362183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Quad 1.2A, up to 4.8A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20"/>
                        </a:rPr>
                        <a:t>LTM4668</a:t>
                      </a:r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21287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Quad 1.2A, up to 4.8A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21"/>
                        </a:rPr>
                        <a:t>LTM4668A</a:t>
                      </a:r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54517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Quad 1.2A, up to 4.8A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11.25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22"/>
                        </a:rPr>
                        <a:t>LTM8051</a:t>
                      </a:r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5028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5x 1.1A Parallelable Outputs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(10A)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LTM8001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021542"/>
                  </a:ext>
                </a:extLst>
              </a:tr>
            </a:tbl>
          </a:graphicData>
        </a:graphic>
      </p:graphicFrame>
      <p:pic>
        <p:nvPicPr>
          <p:cNvPr id="8" name="Picture 7" descr="GoTo(TOC)">
            <a:hlinkClick r:id="rId24" action="ppaction://hlinksldjump"/>
            <a:extLst>
              <a:ext uri="{FF2B5EF4-FFF2-40B4-BE49-F238E27FC236}">
                <a16:creationId xmlns:a16="http://schemas.microsoft.com/office/drawing/2014/main" id="{C040ED39-D62C-4BF4-B5BF-1B9D6271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4800" y="64008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E675401-BA29-498A-8F9B-B151BC2B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97254"/>
            <a:ext cx="10515600" cy="535237"/>
          </a:xfrm>
        </p:spPr>
        <p:txBody>
          <a:bodyPr anchor="b"/>
          <a:lstStyle/>
          <a:p>
            <a:r>
              <a:rPr lang="en-US" sz="3000" dirty="0">
                <a:latin typeface="+mj-lt"/>
                <a:cs typeface="Arial" panose="020B0604020202020204" pitchFamily="34" charset="0"/>
              </a:rPr>
              <a:t>Step-Down (Buck) 0.2A – 2.5A</a:t>
            </a:r>
            <a:endParaRPr lang="en-US" sz="30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E2E68-4C22-4B92-BD1A-0E9F404B7DF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7475" y="23981"/>
            <a:ext cx="467139" cy="457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532CC85-AEB0-42D9-B8EE-7D9E752B6DD0}"/>
              </a:ext>
            </a:extLst>
          </p:cNvPr>
          <p:cNvSpPr/>
          <p:nvPr/>
        </p:nvSpPr>
        <p:spPr>
          <a:xfrm>
            <a:off x="881083" y="4919472"/>
            <a:ext cx="9426461" cy="81776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741FE6-88DB-4F46-B1F1-A79ED2043663}"/>
              </a:ext>
            </a:extLst>
          </p:cNvPr>
          <p:cNvSpPr/>
          <p:nvPr/>
        </p:nvSpPr>
        <p:spPr>
          <a:xfrm>
            <a:off x="877486" y="2545519"/>
            <a:ext cx="9420138" cy="276034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C84F96-FC4C-44D2-8412-97BA4AA4A247}"/>
              </a:ext>
            </a:extLst>
          </p:cNvPr>
          <p:cNvSpPr/>
          <p:nvPr/>
        </p:nvSpPr>
        <p:spPr>
          <a:xfrm>
            <a:off x="891776" y="3630244"/>
            <a:ext cx="9408106" cy="1294187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2D828-5856-494E-A8C1-144A9187D00E}"/>
              </a:ext>
            </a:extLst>
          </p:cNvPr>
          <p:cNvSpPr/>
          <p:nvPr/>
        </p:nvSpPr>
        <p:spPr>
          <a:xfrm>
            <a:off x="868653" y="2535830"/>
            <a:ext cx="9420138" cy="28076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BB93FE-940D-4922-B9AB-87816CECE78B}"/>
              </a:ext>
            </a:extLst>
          </p:cNvPr>
          <p:cNvSpPr/>
          <p:nvPr/>
        </p:nvSpPr>
        <p:spPr>
          <a:xfrm>
            <a:off x="884244" y="2816175"/>
            <a:ext cx="9420138" cy="29153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D5ECC8-1F1B-4F37-8CBC-ECF78044B822}"/>
              </a:ext>
            </a:extLst>
          </p:cNvPr>
          <p:cNvSpPr>
            <a:spLocks noChangeAspect="1"/>
          </p:cNvSpPr>
          <p:nvPr/>
        </p:nvSpPr>
        <p:spPr>
          <a:xfrm>
            <a:off x="874245" y="1991307"/>
            <a:ext cx="9420138" cy="2815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2989AA-B8C4-46BB-B9C7-96580F7EE33C}"/>
              </a:ext>
            </a:extLst>
          </p:cNvPr>
          <p:cNvSpPr/>
          <p:nvPr/>
        </p:nvSpPr>
        <p:spPr>
          <a:xfrm>
            <a:off x="9389982" y="4460303"/>
            <a:ext cx="914400" cy="24125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DF8FB4-1493-4A1C-BA18-A8B87F762FD8}"/>
              </a:ext>
            </a:extLst>
          </p:cNvPr>
          <p:cNvSpPr/>
          <p:nvPr/>
        </p:nvSpPr>
        <p:spPr>
          <a:xfrm>
            <a:off x="10727339" y="1154605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1715DB-137A-4AF8-96ED-35627A1B9972}"/>
              </a:ext>
            </a:extLst>
          </p:cNvPr>
          <p:cNvSpPr/>
          <p:nvPr/>
        </p:nvSpPr>
        <p:spPr>
          <a:xfrm>
            <a:off x="10748788" y="5558148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A5C0DE-0593-4CB6-9204-D06208D1A8C0}"/>
              </a:ext>
            </a:extLst>
          </p:cNvPr>
          <p:cNvSpPr/>
          <p:nvPr/>
        </p:nvSpPr>
        <p:spPr>
          <a:xfrm>
            <a:off x="10727339" y="2038988"/>
            <a:ext cx="1369244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A660AB-B326-497D-A930-F2B70A98B665}"/>
              </a:ext>
            </a:extLst>
          </p:cNvPr>
          <p:cNvSpPr/>
          <p:nvPr/>
        </p:nvSpPr>
        <p:spPr>
          <a:xfrm>
            <a:off x="10754824" y="3798568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ACEBB5-06A8-4866-BA88-C7F6D2591883}"/>
              </a:ext>
            </a:extLst>
          </p:cNvPr>
          <p:cNvSpPr/>
          <p:nvPr/>
        </p:nvSpPr>
        <p:spPr>
          <a:xfrm>
            <a:off x="10727339" y="2918778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(≥40V)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B7C89A-FA73-466C-8BAE-D4F6F9135A35}"/>
              </a:ext>
            </a:extLst>
          </p:cNvPr>
          <p:cNvSpPr/>
          <p:nvPr/>
        </p:nvSpPr>
        <p:spPr>
          <a:xfrm>
            <a:off x="1789396" y="2552367"/>
            <a:ext cx="737118" cy="27414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7E4F8E-C1DC-41E0-9E03-78421917AB5D}"/>
              </a:ext>
            </a:extLst>
          </p:cNvPr>
          <p:cNvSpPr/>
          <p:nvPr/>
        </p:nvSpPr>
        <p:spPr>
          <a:xfrm>
            <a:off x="1799493" y="3374631"/>
            <a:ext cx="737118" cy="154484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56F718-433D-451A-82A1-A909FCC7D8B8}"/>
              </a:ext>
            </a:extLst>
          </p:cNvPr>
          <p:cNvSpPr/>
          <p:nvPr/>
        </p:nvSpPr>
        <p:spPr>
          <a:xfrm>
            <a:off x="890259" y="5737801"/>
            <a:ext cx="9418801" cy="50672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6AEDDF-FD1A-4A73-9C8F-93CB6CF634CC}"/>
              </a:ext>
            </a:extLst>
          </p:cNvPr>
          <p:cNvSpPr/>
          <p:nvPr/>
        </p:nvSpPr>
        <p:spPr>
          <a:xfrm>
            <a:off x="886065" y="4918912"/>
            <a:ext cx="9416495" cy="559671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6B404C-A84B-4031-A41E-104D3C8FA90A}"/>
              </a:ext>
            </a:extLst>
          </p:cNvPr>
          <p:cNvSpPr/>
          <p:nvPr/>
        </p:nvSpPr>
        <p:spPr>
          <a:xfrm>
            <a:off x="877486" y="2271439"/>
            <a:ext cx="9430832" cy="264391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26184E-9AB0-4F53-88BE-435257131B22}"/>
              </a:ext>
            </a:extLst>
          </p:cNvPr>
          <p:cNvSpPr/>
          <p:nvPr/>
        </p:nvSpPr>
        <p:spPr>
          <a:xfrm>
            <a:off x="884244" y="3099972"/>
            <a:ext cx="9430832" cy="28549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DF4E6-F2F5-4958-8323-A57DB4A61771}"/>
              </a:ext>
            </a:extLst>
          </p:cNvPr>
          <p:cNvSpPr txBox="1"/>
          <p:nvPr/>
        </p:nvSpPr>
        <p:spPr>
          <a:xfrm>
            <a:off x="10747610" y="697736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18D0CE2-3AFA-475F-BB1A-6F5C6633618F}"/>
              </a:ext>
            </a:extLst>
          </p:cNvPr>
          <p:cNvSpPr/>
          <p:nvPr/>
        </p:nvSpPr>
        <p:spPr>
          <a:xfrm>
            <a:off x="10747610" y="4678358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(≤3V)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A6FC2C-39C5-4A4D-8610-5127D7662BA3}"/>
              </a:ext>
            </a:extLst>
          </p:cNvPr>
          <p:cNvSpPr/>
          <p:nvPr/>
        </p:nvSpPr>
        <p:spPr>
          <a:xfrm>
            <a:off x="891776" y="1452703"/>
            <a:ext cx="897619" cy="26703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3A88DC-DA08-4B38-AB5E-69055BE00699}"/>
              </a:ext>
            </a:extLst>
          </p:cNvPr>
          <p:cNvSpPr/>
          <p:nvPr/>
        </p:nvSpPr>
        <p:spPr>
          <a:xfrm>
            <a:off x="879567" y="5474096"/>
            <a:ext cx="914400" cy="1040034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A6C007-933F-46EC-87AC-5C7720F8BD3A}"/>
              </a:ext>
            </a:extLst>
          </p:cNvPr>
          <p:cNvSpPr/>
          <p:nvPr/>
        </p:nvSpPr>
        <p:spPr>
          <a:xfrm>
            <a:off x="891775" y="4701554"/>
            <a:ext cx="897619" cy="222877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DD2CA7-F6D6-4D29-83BE-3C6CF8F5E8C8}"/>
              </a:ext>
            </a:extLst>
          </p:cNvPr>
          <p:cNvSpPr/>
          <p:nvPr/>
        </p:nvSpPr>
        <p:spPr>
          <a:xfrm>
            <a:off x="1802459" y="6244522"/>
            <a:ext cx="737118" cy="27414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7D612E-C5FF-4474-AFDE-BFB5982170EB}"/>
              </a:ext>
            </a:extLst>
          </p:cNvPr>
          <p:cNvSpPr/>
          <p:nvPr/>
        </p:nvSpPr>
        <p:spPr>
          <a:xfrm>
            <a:off x="891776" y="6241470"/>
            <a:ext cx="9408106" cy="272659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7" grpId="0" animBg="1"/>
      <p:bldP spid="17" grpId="1" animBg="1"/>
      <p:bldP spid="30" grpId="0" animBg="1"/>
      <p:bldP spid="30" grpId="1" animBg="1"/>
      <p:bldP spid="12" grpId="0" animBg="1"/>
      <p:bldP spid="12" grpId="1" animBg="1"/>
      <p:bldP spid="16" grpId="0" animBg="1"/>
      <p:bldP spid="16" grpId="1" animBg="1"/>
      <p:bldP spid="19" grpId="0" animBg="1"/>
      <p:bldP spid="19" grpId="1" animBg="1"/>
      <p:bldP spid="18" grpId="0" animBg="1"/>
      <p:bldP spid="18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AAC2D0-68C0-4A06-9240-D8AEC66C2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00734"/>
              </p:ext>
            </p:extLst>
          </p:nvPr>
        </p:nvGraphicFramePr>
        <p:xfrm>
          <a:off x="179069" y="590331"/>
          <a:ext cx="10425692" cy="621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04557749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1694885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008317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3630295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9218648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536792175"/>
                    </a:ext>
                  </a:extLst>
                </a:gridCol>
                <a:gridCol w="1190252">
                  <a:extLst>
                    <a:ext uri="{9D8B030D-6E8A-4147-A177-3AD203B41FA5}">
                      <a16:colId xmlns:a16="http://schemas.microsoft.com/office/drawing/2014/main" val="18584566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82335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7161203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1350174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7877469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# of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 Input Voltage (V)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 Output Voltage (V)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Output Current (A)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Parallelable Outputs </a:t>
                      </a:r>
                    </a:p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(Total Iout)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Package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Part Number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2866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Output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Min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Max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Min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Max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Dimensions </a:t>
                      </a:r>
                    </a:p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(mm)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Height </a:t>
                      </a:r>
                    </a:p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(mm)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Package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889428840"/>
                  </a:ext>
                </a:extLst>
              </a:tr>
              <a:tr h="22860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(6A)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4.32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LTM8025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75805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(6A)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11.25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4.32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LTM8033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9963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5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(6A)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1.82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LTM4623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3638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(6A)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6.25 x 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LTM8073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98856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6.25 x 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LTM8003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95248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0.97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3.5A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x2 (7A)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6.25 x 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LTM8053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2216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(8A)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LTM4604A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47355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4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5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LTM4624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20971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4.32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LTM8027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95389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0.94*Vin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(8A)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9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LTM4653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385607"/>
                  </a:ext>
                </a:extLst>
              </a:tr>
              <a:tr h="2286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2A or Single 4A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(8A)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1.82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2.42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LTM4622A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63012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3.6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500" u="none" strike="noStrike" dirty="0">
                          <a:effectLst/>
                          <a:latin typeface="+mn-lt"/>
                        </a:rPr>
                        <a:t>3.3Vin Compatible with Vin tied to INTVcc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2.5A or Single 5A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(10A)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1.82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2.42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LTM4622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65667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3.5A or Single 7A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x2 (14A)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9 x 11.25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  <a:latin typeface="+mn-lt"/>
                          <a:hlinkClick r:id="rId15"/>
                        </a:rPr>
                        <a:t>LTM8024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78179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4A or Single 8A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(8A)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LTM4614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4762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26.5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4A or Single 8A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x1 (8A)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2.82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LTM4619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32496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500" u="none" strike="noStrike" dirty="0">
                          <a:effectLst/>
                          <a:latin typeface="+mn-lt"/>
                        </a:rPr>
                        <a:t>2.375Vmin with CPWR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4A or Single 8A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(8A)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9 x 11.25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LTM4642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11610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±0.5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±26.5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4A or Single 8A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Yes, also with LTM4651/4653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5.01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9"/>
                        </a:rPr>
                        <a:t>LTM4655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167686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3.6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500" u="none" strike="noStrike" dirty="0">
                          <a:effectLst/>
                          <a:latin typeface="+mn-lt"/>
                        </a:rPr>
                        <a:t>3.3Vin Compatible with Vin tied to INTVcc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±3A with 10mA for VREF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(12A)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1.82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LTM4632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4601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4A with 1.5A VLDO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(8A)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2.82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LTM4615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857288"/>
                  </a:ext>
                </a:extLst>
              </a:tr>
              <a:tr h="2286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Quad 1.2A, up to 4.8A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2"/>
                        </a:rPr>
                        <a:t>LTM4668</a:t>
                      </a:r>
                      <a:endParaRPr lang="en-US" sz="700" b="0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16028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Quad 1.2A, up to 4.8A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3"/>
                        </a:rPr>
                        <a:t>LTM4668A</a:t>
                      </a:r>
                      <a:endParaRPr lang="en-US" sz="700" b="0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75359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5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Quad 3A, up to 12A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x1(12A)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9 x 15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1.82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LTM4643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0663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 fontAlgn="ctr"/>
                      <a:r>
                        <a:rPr lang="en-US" sz="5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Quad 4A, up to 16A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(16A)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LTM4644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3156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1.2A, up to 4.8A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11.25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6"/>
                        </a:rPr>
                        <a:t>LTM8051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53996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3A, up to 12A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x 16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7"/>
                        </a:rPr>
                        <a:t>LTM8060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82" marR="4782" marT="4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434988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626"/>
            <a:ext cx="5562600" cy="445638"/>
          </a:xfrm>
        </p:spPr>
        <p:txBody>
          <a:bodyPr anchor="b"/>
          <a:lstStyle/>
          <a:p>
            <a:r>
              <a:rPr lang="en-US" sz="3000" dirty="0">
                <a:latin typeface="+mj-lt"/>
                <a:cs typeface="Arial" panose="020B0604020202020204" pitchFamily="34" charset="0"/>
              </a:rPr>
              <a:t>Step-Down (Buck) 3A-4A</a:t>
            </a:r>
            <a:endParaRPr lang="en-US" sz="3000" dirty="0">
              <a:latin typeface="+mj-lt"/>
            </a:endParaRPr>
          </a:p>
        </p:txBody>
      </p:sp>
      <p:pic>
        <p:nvPicPr>
          <p:cNvPr id="10" name="Picture 9" descr="GoTo(TOC)">
            <a:hlinkClick r:id="rId28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8938" y="6402973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D2910F-EE8B-4DD9-A889-36BD7620B21E}"/>
              </a:ext>
            </a:extLst>
          </p:cNvPr>
          <p:cNvSpPr/>
          <p:nvPr/>
        </p:nvSpPr>
        <p:spPr>
          <a:xfrm>
            <a:off x="1078965" y="1834259"/>
            <a:ext cx="9525796" cy="6673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36CEF7-EFA6-4273-976A-D6B85B1AEC17}"/>
              </a:ext>
            </a:extLst>
          </p:cNvPr>
          <p:cNvSpPr/>
          <p:nvPr/>
        </p:nvSpPr>
        <p:spPr>
          <a:xfrm>
            <a:off x="10723098" y="1087683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CD623A-D31B-49D4-98B4-9FF338B7B8B8}"/>
              </a:ext>
            </a:extLst>
          </p:cNvPr>
          <p:cNvSpPr/>
          <p:nvPr/>
        </p:nvSpPr>
        <p:spPr>
          <a:xfrm>
            <a:off x="1078965" y="1589184"/>
            <a:ext cx="9525796" cy="22635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14B44B-59C8-46E6-A8FA-6387F9F16C79}"/>
              </a:ext>
            </a:extLst>
          </p:cNvPr>
          <p:cNvSpPr/>
          <p:nvPr/>
        </p:nvSpPr>
        <p:spPr>
          <a:xfrm>
            <a:off x="1082182" y="5012796"/>
            <a:ext cx="9525796" cy="22635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1575A29-5BF0-4864-A8EA-49BD9A8694E4}"/>
              </a:ext>
            </a:extLst>
          </p:cNvPr>
          <p:cNvSpPr/>
          <p:nvPr/>
        </p:nvSpPr>
        <p:spPr>
          <a:xfrm>
            <a:off x="10723098" y="1944343"/>
            <a:ext cx="1371600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E061AC-F1FE-4B25-AA24-FBBB96BB7F2F}"/>
              </a:ext>
            </a:extLst>
          </p:cNvPr>
          <p:cNvSpPr/>
          <p:nvPr/>
        </p:nvSpPr>
        <p:spPr>
          <a:xfrm>
            <a:off x="1080953" y="3416900"/>
            <a:ext cx="9525796" cy="4935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FCBA25-5EDB-4FBD-8ABF-2F07D5C38CA2}"/>
              </a:ext>
            </a:extLst>
          </p:cNvPr>
          <p:cNvSpPr/>
          <p:nvPr/>
        </p:nvSpPr>
        <p:spPr>
          <a:xfrm>
            <a:off x="1087185" y="5925637"/>
            <a:ext cx="9525796" cy="23375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0A1BCA6-EADA-45D2-B58F-E12BD24975F1}"/>
              </a:ext>
            </a:extLst>
          </p:cNvPr>
          <p:cNvSpPr/>
          <p:nvPr/>
        </p:nvSpPr>
        <p:spPr>
          <a:xfrm>
            <a:off x="10723098" y="5358325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E2A66E-5BAF-4ED6-BB64-2928568DACFD}"/>
              </a:ext>
            </a:extLst>
          </p:cNvPr>
          <p:cNvSpPr/>
          <p:nvPr/>
        </p:nvSpPr>
        <p:spPr>
          <a:xfrm>
            <a:off x="9871441" y="4797258"/>
            <a:ext cx="733319" cy="24026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B97726-9F6B-4CAC-9892-071E0530CA79}"/>
              </a:ext>
            </a:extLst>
          </p:cNvPr>
          <p:cNvSpPr/>
          <p:nvPr/>
        </p:nvSpPr>
        <p:spPr>
          <a:xfrm>
            <a:off x="10709681" y="3645005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6C25D-79CE-4EFB-8CDB-28CCACEBBEDA}"/>
              </a:ext>
            </a:extLst>
          </p:cNvPr>
          <p:cNvSpPr/>
          <p:nvPr/>
        </p:nvSpPr>
        <p:spPr>
          <a:xfrm>
            <a:off x="1076772" y="5936548"/>
            <a:ext cx="9528983" cy="46317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D9C96-06CE-4129-A964-4277C94E553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9069" y="68910"/>
            <a:ext cx="506731" cy="495949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59A808-553F-4262-9ED1-16BD2942217D}"/>
              </a:ext>
            </a:extLst>
          </p:cNvPr>
          <p:cNvSpPr/>
          <p:nvPr/>
        </p:nvSpPr>
        <p:spPr>
          <a:xfrm>
            <a:off x="10723098" y="2794674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(≥40V)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E88E49-8DE8-49AD-B115-0DBC2C59AA1F}"/>
              </a:ext>
            </a:extLst>
          </p:cNvPr>
          <p:cNvSpPr/>
          <p:nvPr/>
        </p:nvSpPr>
        <p:spPr>
          <a:xfrm>
            <a:off x="2640222" y="1834259"/>
            <a:ext cx="733319" cy="66733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E118FE-A200-4DB8-83B4-F2D6E743A4FC}"/>
              </a:ext>
            </a:extLst>
          </p:cNvPr>
          <p:cNvSpPr/>
          <p:nvPr/>
        </p:nvSpPr>
        <p:spPr>
          <a:xfrm>
            <a:off x="2650040" y="2960697"/>
            <a:ext cx="723500" cy="46237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093F25-1B36-4A26-BFEE-C58CB610157C}"/>
              </a:ext>
            </a:extLst>
          </p:cNvPr>
          <p:cNvSpPr/>
          <p:nvPr/>
        </p:nvSpPr>
        <p:spPr>
          <a:xfrm>
            <a:off x="1081552" y="3881542"/>
            <a:ext cx="9519422" cy="226355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D20FD3-2923-4725-82B8-12993A7C9909}"/>
              </a:ext>
            </a:extLst>
          </p:cNvPr>
          <p:cNvSpPr/>
          <p:nvPr/>
        </p:nvSpPr>
        <p:spPr>
          <a:xfrm>
            <a:off x="2653474" y="3889525"/>
            <a:ext cx="720066" cy="22321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5BC993-53E1-48C0-9F1C-E8FDAB19CC48}"/>
              </a:ext>
            </a:extLst>
          </p:cNvPr>
          <p:cNvSpPr/>
          <p:nvPr/>
        </p:nvSpPr>
        <p:spPr>
          <a:xfrm>
            <a:off x="1078965" y="3430592"/>
            <a:ext cx="9528983" cy="44563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EB15EF-8FA8-4FCA-9D6E-8AF9ECE93833}"/>
              </a:ext>
            </a:extLst>
          </p:cNvPr>
          <p:cNvSpPr/>
          <p:nvPr/>
        </p:nvSpPr>
        <p:spPr>
          <a:xfrm>
            <a:off x="1078965" y="1828516"/>
            <a:ext cx="9528983" cy="231523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33759F-BDF4-4053-BC0B-E29B70EDEA8C}"/>
              </a:ext>
            </a:extLst>
          </p:cNvPr>
          <p:cNvSpPr/>
          <p:nvPr/>
        </p:nvSpPr>
        <p:spPr>
          <a:xfrm>
            <a:off x="1098354" y="2278040"/>
            <a:ext cx="9525796" cy="231523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ED4431-AB75-46D9-B076-EED26CC10BB2}"/>
              </a:ext>
            </a:extLst>
          </p:cNvPr>
          <p:cNvSpPr txBox="1"/>
          <p:nvPr/>
        </p:nvSpPr>
        <p:spPr>
          <a:xfrm>
            <a:off x="10748627" y="784325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CBF8DE-D119-4D7F-96C5-C12B7891AFDC}"/>
              </a:ext>
            </a:extLst>
          </p:cNvPr>
          <p:cNvSpPr/>
          <p:nvPr/>
        </p:nvSpPr>
        <p:spPr>
          <a:xfrm>
            <a:off x="10723098" y="4501665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(≤3V)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EF4A71-D489-47D8-87EF-2B6C4B48EB04}"/>
              </a:ext>
            </a:extLst>
          </p:cNvPr>
          <p:cNvSpPr/>
          <p:nvPr/>
        </p:nvSpPr>
        <p:spPr>
          <a:xfrm>
            <a:off x="1098604" y="2517835"/>
            <a:ext cx="1541617" cy="451322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D6CE77-1962-4A0C-B752-856345FCE2B3}"/>
              </a:ext>
            </a:extLst>
          </p:cNvPr>
          <p:cNvSpPr/>
          <p:nvPr/>
        </p:nvSpPr>
        <p:spPr>
          <a:xfrm>
            <a:off x="1092218" y="3881855"/>
            <a:ext cx="1561256" cy="452541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BE0CAC-9725-4720-9838-9F9200E29C17}"/>
              </a:ext>
            </a:extLst>
          </p:cNvPr>
          <p:cNvSpPr/>
          <p:nvPr/>
        </p:nvSpPr>
        <p:spPr>
          <a:xfrm>
            <a:off x="1098136" y="5248983"/>
            <a:ext cx="1554882" cy="1566358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B28CD2-5B9B-44BA-9E94-ADB7A6D65A50}"/>
              </a:ext>
            </a:extLst>
          </p:cNvPr>
          <p:cNvSpPr/>
          <p:nvPr/>
        </p:nvSpPr>
        <p:spPr>
          <a:xfrm>
            <a:off x="1088784" y="4567648"/>
            <a:ext cx="1561256" cy="235631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C67647-FD2D-433D-9877-3B90B82E086E}"/>
              </a:ext>
            </a:extLst>
          </p:cNvPr>
          <p:cNvSpPr/>
          <p:nvPr/>
        </p:nvSpPr>
        <p:spPr>
          <a:xfrm>
            <a:off x="1085339" y="5481080"/>
            <a:ext cx="9528983" cy="46597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574A66-1353-470D-9831-6F71C56B9537}"/>
              </a:ext>
            </a:extLst>
          </p:cNvPr>
          <p:cNvSpPr/>
          <p:nvPr/>
        </p:nvSpPr>
        <p:spPr>
          <a:xfrm>
            <a:off x="1091971" y="1596725"/>
            <a:ext cx="1548250" cy="222431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0AC095-EFB9-4763-9383-9C4092E4AB73}"/>
              </a:ext>
            </a:extLst>
          </p:cNvPr>
          <p:cNvSpPr/>
          <p:nvPr/>
        </p:nvSpPr>
        <p:spPr>
          <a:xfrm>
            <a:off x="1088784" y="6406810"/>
            <a:ext cx="9524197" cy="401442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E8D673A-EF0F-4FE3-8F3E-06F5884F24CE}"/>
              </a:ext>
            </a:extLst>
          </p:cNvPr>
          <p:cNvSpPr/>
          <p:nvPr/>
        </p:nvSpPr>
        <p:spPr>
          <a:xfrm>
            <a:off x="2640221" y="6399720"/>
            <a:ext cx="733318" cy="401443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9F6478-F760-4AE9-9E9E-A5A7FC4716EF}"/>
              </a:ext>
            </a:extLst>
          </p:cNvPr>
          <p:cNvSpPr/>
          <p:nvPr/>
        </p:nvSpPr>
        <p:spPr>
          <a:xfrm>
            <a:off x="9871441" y="6630572"/>
            <a:ext cx="733319" cy="184769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B5C310-A6BD-BA3E-AE7D-8E37477A12EC}"/>
              </a:ext>
            </a:extLst>
          </p:cNvPr>
          <p:cNvSpPr/>
          <p:nvPr/>
        </p:nvSpPr>
        <p:spPr>
          <a:xfrm>
            <a:off x="2653474" y="4789460"/>
            <a:ext cx="720066" cy="22321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206487"/>
            <a:ext cx="7543800" cy="961896"/>
          </a:xfrm>
        </p:spPr>
        <p:txBody>
          <a:bodyPr/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Step-Down (Buck) 5A-6A</a:t>
            </a:r>
            <a:endParaRPr lang="en-US" sz="3600" dirty="0">
              <a:latin typeface="+mj-lt"/>
            </a:endParaRPr>
          </a:p>
        </p:txBody>
      </p:sp>
      <p:pic>
        <p:nvPicPr>
          <p:cNvPr id="10" name="Picture 9" descr="GoTo(TOC)">
            <a:hlinkClick r:id="rId3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8938" y="6241042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79A93F-BCA0-4664-9889-C9BF0525F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64005"/>
              </p:ext>
            </p:extLst>
          </p:nvPr>
        </p:nvGraphicFramePr>
        <p:xfrm>
          <a:off x="76200" y="602086"/>
          <a:ext cx="10692000" cy="6190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1920965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6483249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263188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2310348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7440506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8927938"/>
                    </a:ext>
                  </a:extLst>
                </a:gridCol>
                <a:gridCol w="1273680">
                  <a:extLst>
                    <a:ext uri="{9D8B030D-6E8A-4147-A177-3AD203B41FA5}">
                      <a16:colId xmlns:a16="http://schemas.microsoft.com/office/drawing/2014/main" val="28292386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188454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28391508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89481933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49069941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Input Voltage (V)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Output Voltage (V)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Output Current (A)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Parallelable Outputs (Total Iout)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Package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Part 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008767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Output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Dimensions</a:t>
                      </a:r>
                    </a:p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(mm)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81066"/>
                  </a:ext>
                </a:extLst>
              </a:tr>
              <a:tr h="274320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x 2 (9A)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9 x 11.25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LTM8071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264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(10A)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LTM8028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28595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x2 (10A)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11.25 x 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2.82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>
                          <a:effectLst/>
                          <a:latin typeface="+mn-lt"/>
                        </a:rPr>
                      </a:br>
                      <a:r>
                        <a:rPr lang="en-US" sz="10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LTM8026</a:t>
                      </a:r>
                      <a:endParaRPr lang="en-US" sz="1000" b="0" i="0" u="sng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43411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±5A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11.25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2.82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LTM8052/LTM8052A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19864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2.375Vin with External Bias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(10A)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6.25 x 6.25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LTM4625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2568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(10A)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LTM4612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03770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(12A)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2.82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LTM4606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5965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LTM4602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77240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x4 (24A)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LTM4603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31657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x4 (24A)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LTM4603HV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4837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26.5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x2 (12A)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9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4.32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10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LTM4618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879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LTM4602HV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0609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±6A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(12A)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11.9 x 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LTM8064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74760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Dual 2.5A or Single 5A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X2 (10A)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6.25 x 6.25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1.82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LGA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hlinkClick r:id="rId19"/>
                        </a:rPr>
                        <a:t>LTM4622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02779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Dual 5A or Single 10A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6.25 x 7.5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hlinkClick r:id="rId20"/>
                        </a:rPr>
                        <a:t>LTM4705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528591"/>
                  </a:ext>
                </a:extLst>
              </a:tr>
              <a:tr h="294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(@5A output)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(@4A output)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5A, 5A, 4A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x1 (10A)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LTM4634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03060"/>
                  </a:ext>
                </a:extLst>
              </a:tr>
              <a:tr h="2941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3.3 </a:t>
                      </a: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(@12A output)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5.5 </a:t>
                      </a: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(@5A output)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5A, 5A, 12A, 12A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9.5 x 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37010"/>
                  </a:ext>
                </a:extLst>
              </a:tr>
              <a:tr h="294129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4.72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3"/>
                        </a:rPr>
                        <a:t>LTM4673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567066"/>
                  </a:ext>
                </a:extLst>
              </a:tr>
              <a:tr h="25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5x 1.1A Parallelable Outputs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x2 (10A)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LTM8001</a:t>
                      </a:r>
                      <a:endParaRPr lang="en-US" sz="10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80289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504EA32-1DC3-4040-9645-2A13022C822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8752" y="66669"/>
            <a:ext cx="467139" cy="4572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6DAB81-E977-40C0-BD5B-0D999292CF6B}"/>
              </a:ext>
            </a:extLst>
          </p:cNvPr>
          <p:cNvSpPr/>
          <p:nvPr/>
        </p:nvSpPr>
        <p:spPr>
          <a:xfrm>
            <a:off x="10821235" y="1408154"/>
            <a:ext cx="1369244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789DD0-1249-4E60-8457-DC334BFED308}"/>
              </a:ext>
            </a:extLst>
          </p:cNvPr>
          <p:cNvSpPr/>
          <p:nvPr/>
        </p:nvSpPr>
        <p:spPr>
          <a:xfrm>
            <a:off x="797465" y="1278025"/>
            <a:ext cx="9970735" cy="270556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817065-35B5-4323-92B6-85C02DFD126F}"/>
              </a:ext>
            </a:extLst>
          </p:cNvPr>
          <p:cNvSpPr/>
          <p:nvPr/>
        </p:nvSpPr>
        <p:spPr>
          <a:xfrm>
            <a:off x="10822756" y="4946238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2F7DC-B2B2-4AE8-8B55-4B3719210028}"/>
              </a:ext>
            </a:extLst>
          </p:cNvPr>
          <p:cNvSpPr/>
          <p:nvPr/>
        </p:nvSpPr>
        <p:spPr>
          <a:xfrm>
            <a:off x="9478390" y="6192238"/>
            <a:ext cx="1284244" cy="30015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2E638C-EE22-4644-B509-5B607AE0CC68}"/>
              </a:ext>
            </a:extLst>
          </p:cNvPr>
          <p:cNvSpPr/>
          <p:nvPr/>
        </p:nvSpPr>
        <p:spPr>
          <a:xfrm>
            <a:off x="10818879" y="2292675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(≥40V)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5737B2-7838-440B-86F0-3B044899546E}"/>
              </a:ext>
            </a:extLst>
          </p:cNvPr>
          <p:cNvSpPr/>
          <p:nvPr/>
        </p:nvSpPr>
        <p:spPr>
          <a:xfrm>
            <a:off x="2096976" y="1289774"/>
            <a:ext cx="731520" cy="270556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BFDB3C-4782-4723-B53B-221542FB3F12}"/>
              </a:ext>
            </a:extLst>
          </p:cNvPr>
          <p:cNvSpPr/>
          <p:nvPr/>
        </p:nvSpPr>
        <p:spPr>
          <a:xfrm>
            <a:off x="2096976" y="4728063"/>
            <a:ext cx="731520" cy="27432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1E4C55-E707-42B0-93AE-7A1531739E46}"/>
              </a:ext>
            </a:extLst>
          </p:cNvPr>
          <p:cNvSpPr/>
          <p:nvPr/>
        </p:nvSpPr>
        <p:spPr>
          <a:xfrm>
            <a:off x="10820400" y="4061717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008C1F-9AAF-4494-BB5D-656F3AE66FA2}"/>
              </a:ext>
            </a:extLst>
          </p:cNvPr>
          <p:cNvSpPr/>
          <p:nvPr/>
        </p:nvSpPr>
        <p:spPr>
          <a:xfrm>
            <a:off x="807942" y="1816784"/>
            <a:ext cx="9949777" cy="62647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6B1544-61F2-482A-AF68-3B6FB8C40239}"/>
              </a:ext>
            </a:extLst>
          </p:cNvPr>
          <p:cNvSpPr/>
          <p:nvPr/>
        </p:nvSpPr>
        <p:spPr>
          <a:xfrm>
            <a:off x="818423" y="3595394"/>
            <a:ext cx="9949777" cy="55151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E8F8D-6C63-4D54-B9D3-87300F615380}"/>
              </a:ext>
            </a:extLst>
          </p:cNvPr>
          <p:cNvSpPr/>
          <p:nvPr/>
        </p:nvSpPr>
        <p:spPr>
          <a:xfrm>
            <a:off x="807941" y="2733290"/>
            <a:ext cx="9949777" cy="605049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042CA-5592-436E-8511-C5543705CD57}"/>
              </a:ext>
            </a:extLst>
          </p:cNvPr>
          <p:cNvSpPr txBox="1"/>
          <p:nvPr/>
        </p:nvSpPr>
        <p:spPr>
          <a:xfrm>
            <a:off x="10808273" y="696905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688F9A1-0927-4971-8799-431DF0689D3B}"/>
              </a:ext>
            </a:extLst>
          </p:cNvPr>
          <p:cNvSpPr/>
          <p:nvPr/>
        </p:nvSpPr>
        <p:spPr>
          <a:xfrm>
            <a:off x="10813466" y="3177196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(≤3V)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2A2DED-CB2C-46EE-99E8-D17D062A7024}"/>
              </a:ext>
            </a:extLst>
          </p:cNvPr>
          <p:cNvSpPr/>
          <p:nvPr/>
        </p:nvSpPr>
        <p:spPr>
          <a:xfrm>
            <a:off x="810433" y="2443261"/>
            <a:ext cx="1286543" cy="294714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919155-124E-4218-A0C8-A23949AE0119}"/>
              </a:ext>
            </a:extLst>
          </p:cNvPr>
          <p:cNvSpPr/>
          <p:nvPr/>
        </p:nvSpPr>
        <p:spPr>
          <a:xfrm>
            <a:off x="9482048" y="5299299"/>
            <a:ext cx="1284244" cy="30015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4CE062-F128-0583-B17A-EE8B15272570}"/>
              </a:ext>
            </a:extLst>
          </p:cNvPr>
          <p:cNvSpPr/>
          <p:nvPr/>
        </p:nvSpPr>
        <p:spPr>
          <a:xfrm>
            <a:off x="795557" y="5899602"/>
            <a:ext cx="9970735" cy="5927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  <p:bldP spid="21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3" grpId="0" animBg="1"/>
      <p:bldP spid="23" grpId="1" animBg="1"/>
      <p:bldP spid="25" grpId="0" animBg="1"/>
      <p:bldP spid="25" grpId="1" animBg="1"/>
      <p:bldP spid="29" grpId="0" animBg="1"/>
      <p:bldP spid="29" grpId="1" animBg="1"/>
      <p:bldP spid="22" grpId="0" animBg="1"/>
      <p:bldP spid="22" grpId="1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85" y="-144820"/>
            <a:ext cx="8848403" cy="961896"/>
          </a:xfrm>
        </p:spPr>
        <p:txBody>
          <a:bodyPr/>
          <a:lstStyle/>
          <a:p>
            <a:r>
              <a:rPr lang="en-US" sz="3200" dirty="0">
                <a:latin typeface="+mj-lt"/>
                <a:cs typeface="Arial" panose="020B0604020202020204" pitchFamily="34" charset="0"/>
              </a:rPr>
              <a:t>Step-Down (Buck) 7A-16A 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9" descr="GoTo(TOC)">
            <a:hlinkClick r:id="rId3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92825" y="6379034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2FA86-9F76-43C6-9121-90E435BC6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36" y="53322"/>
            <a:ext cx="467140" cy="4572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FE79CC-8348-410A-A61B-51DED791E441}"/>
              </a:ext>
            </a:extLst>
          </p:cNvPr>
          <p:cNvSpPr/>
          <p:nvPr/>
        </p:nvSpPr>
        <p:spPr>
          <a:xfrm>
            <a:off x="10725454" y="3047898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410CB0-6013-4C54-92FD-EF4F65C3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32935"/>
              </p:ext>
            </p:extLst>
          </p:nvPr>
        </p:nvGraphicFramePr>
        <p:xfrm>
          <a:off x="228601" y="609600"/>
          <a:ext cx="9578238" cy="6066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87379239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785313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5688974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180339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0762879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35539232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69690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8471124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9154977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626520726"/>
                    </a:ext>
                  </a:extLst>
                </a:gridCol>
                <a:gridCol w="2080158">
                  <a:extLst>
                    <a:ext uri="{9D8B030D-6E8A-4147-A177-3AD203B41FA5}">
                      <a16:colId xmlns:a16="http://schemas.microsoft.com/office/drawing/2014/main" val="210388016"/>
                    </a:ext>
                  </a:extLst>
                </a:gridCol>
              </a:tblGrid>
              <a:tr h="333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# of Output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 Input Voltage (V)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 Output Voltage (V)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Output Current (A)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Parallelable Outputs </a:t>
                      </a:r>
                    </a:p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(Total Iout)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Package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Part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901321"/>
                  </a:ext>
                </a:extLst>
              </a:tr>
              <a:tr h="33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Min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Max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Min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Max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Dimensions (mm)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Height (mm)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Package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43422"/>
                  </a:ext>
                </a:extLst>
              </a:tr>
              <a:tr h="274320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8A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(32A)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9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2.82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LTM4608A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19634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8A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x2 (16A)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4.32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LTM4613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86213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8A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5.07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/>
                        </a:rPr>
                        <a:t>LTM4702</a:t>
                      </a:r>
                      <a:endParaRPr lang="en-US" sz="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39984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8A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x6 (48A)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6.25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3.87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/>
                        </a:rPr>
                        <a:t>LTM4657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98662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10A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x6 (60A)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x 4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4.32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/>
                        </a:rPr>
                        <a:t>LTM4658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00095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x3 (30A)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9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LTM4648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22576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x3 (30A)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9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LTM4649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84846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LTM4600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1481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x4 (40A)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LTM4641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02121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10A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LTM4600HV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34646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10A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u="none" strike="noStrike" dirty="0"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x 7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4.32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LQFN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LTM4701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93306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 x2 (24A)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LTM4626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50802"/>
                  </a:ext>
                </a:extLst>
              </a:tr>
              <a:tr h="33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(48A)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2.82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3.42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LTM4601 / LTM4601-1 / LTM4601A / LTM4601A-1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240877"/>
                  </a:ext>
                </a:extLst>
              </a:tr>
              <a:tr h="306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12A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(48A)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2.82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3.42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LTM4601HV / LTM4601AHV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808383"/>
                  </a:ext>
                </a:extLst>
              </a:tr>
              <a:tr h="306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1.5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(60A)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LTM4611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82548"/>
                  </a:ext>
                </a:extLst>
              </a:tr>
              <a:tr h="306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x4 (60A)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4.32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4.92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8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LTM4627  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571217"/>
                  </a:ext>
                </a:extLst>
              </a:tr>
              <a:tr h="306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3.1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15A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x2 (30A)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6.25 x 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5.02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LTM4638</a:t>
                      </a:r>
                      <a:endParaRPr lang="en-US" sz="8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8745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10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solidFill>
                      <a:srgbClr val="E8F3FA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solidFill>
                      <a:srgbClr val="E8F3FA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extLst>
                  <a:ext uri="{0D108BD9-81ED-4DB2-BD59-A6C34878D82A}">
                    <a16:rowId xmlns:a16="http://schemas.microsoft.com/office/drawing/2014/main" val="2259464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solidFill>
                      <a:srgbClr val="E8F3F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solidFill>
                      <a:srgbClr val="E8F3F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extLst>
                  <a:ext uri="{0D108BD9-81ED-4DB2-BD59-A6C34878D82A}">
                    <a16:rowId xmlns:a16="http://schemas.microsoft.com/office/drawing/2014/main" val="4229540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solidFill>
                      <a:srgbClr val="E8F3F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>
                    <a:solidFill>
                      <a:srgbClr val="E8F3F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1" marR="8951" marT="8951" marB="0" anchor="ctr"/>
                </a:tc>
                <a:extLst>
                  <a:ext uri="{0D108BD9-81ED-4DB2-BD59-A6C34878D82A}">
                    <a16:rowId xmlns:a16="http://schemas.microsoft.com/office/drawing/2014/main" val="3730365624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5A93326-6C94-4550-8A31-71C78D326BC1}"/>
              </a:ext>
            </a:extLst>
          </p:cNvPr>
          <p:cNvSpPr/>
          <p:nvPr/>
        </p:nvSpPr>
        <p:spPr>
          <a:xfrm>
            <a:off x="7718224" y="1814977"/>
            <a:ext cx="2088615" cy="279511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2599C0-435A-4DE0-8AFD-25288457EF81}"/>
              </a:ext>
            </a:extLst>
          </p:cNvPr>
          <p:cNvSpPr/>
          <p:nvPr/>
        </p:nvSpPr>
        <p:spPr>
          <a:xfrm>
            <a:off x="10723098" y="2162065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75F95C-74A4-46BD-82B7-B957F8D6E0D4}"/>
              </a:ext>
            </a:extLst>
          </p:cNvPr>
          <p:cNvSpPr/>
          <p:nvPr/>
        </p:nvSpPr>
        <p:spPr>
          <a:xfrm>
            <a:off x="782091" y="4289872"/>
            <a:ext cx="9028194" cy="2795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786A36-52BA-4454-AF53-30236CF16AA8}"/>
              </a:ext>
            </a:extLst>
          </p:cNvPr>
          <p:cNvSpPr/>
          <p:nvPr/>
        </p:nvSpPr>
        <p:spPr>
          <a:xfrm>
            <a:off x="768644" y="5832404"/>
            <a:ext cx="9039711" cy="30130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hlinkClick r:id="rId23" action="ppaction://hlinksldjump"/>
            <a:extLst>
              <a:ext uri="{FF2B5EF4-FFF2-40B4-BE49-F238E27FC236}">
                <a16:creationId xmlns:a16="http://schemas.microsoft.com/office/drawing/2014/main" id="{9091FFD7-1E40-4EFB-9245-A028191E2716}"/>
              </a:ext>
            </a:extLst>
          </p:cNvPr>
          <p:cNvSpPr/>
          <p:nvPr/>
        </p:nvSpPr>
        <p:spPr>
          <a:xfrm>
            <a:off x="10723098" y="3922725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(Multi Output)</a:t>
            </a:r>
          </a:p>
        </p:txBody>
      </p:sp>
      <p:sp>
        <p:nvSpPr>
          <p:cNvPr id="15" name="Callout: Right Arrow 14">
            <a:hlinkClick r:id="rId23" action="ppaction://hlinksldjump"/>
            <a:extLst>
              <a:ext uri="{FF2B5EF4-FFF2-40B4-BE49-F238E27FC236}">
                <a16:creationId xmlns:a16="http://schemas.microsoft.com/office/drawing/2014/main" id="{3A44492A-A5BB-4E74-AFFA-526B94E7DB26}"/>
              </a:ext>
            </a:extLst>
          </p:cNvPr>
          <p:cNvSpPr/>
          <p:nvPr/>
        </p:nvSpPr>
        <p:spPr>
          <a:xfrm>
            <a:off x="3761928" y="6153937"/>
            <a:ext cx="2362200" cy="521702"/>
          </a:xfrm>
          <a:prstGeom prst="rightArrowCallout">
            <a:avLst>
              <a:gd name="adj1" fmla="val 30634"/>
              <a:gd name="adj2" fmla="val 37676"/>
              <a:gd name="adj3" fmla="val 45793"/>
              <a:gd name="adj4" fmla="val 75058"/>
            </a:avLst>
          </a:prstGeom>
          <a:solidFill>
            <a:schemeClr val="tx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7A-16A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Multiple Output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7E6808-3416-41A7-82C5-321FA4AC322A}"/>
              </a:ext>
            </a:extLst>
          </p:cNvPr>
          <p:cNvSpPr/>
          <p:nvPr/>
        </p:nvSpPr>
        <p:spPr>
          <a:xfrm>
            <a:off x="768642" y="4565838"/>
            <a:ext cx="9029487" cy="63761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A4C611-236B-4DC5-B4A2-7E4C27AA411F}"/>
              </a:ext>
            </a:extLst>
          </p:cNvPr>
          <p:cNvSpPr txBox="1"/>
          <p:nvPr/>
        </p:nvSpPr>
        <p:spPr>
          <a:xfrm>
            <a:off x="10723098" y="747987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F52A5D3-6870-47E6-B5E7-61ED65891D48}"/>
              </a:ext>
            </a:extLst>
          </p:cNvPr>
          <p:cNvSpPr/>
          <p:nvPr/>
        </p:nvSpPr>
        <p:spPr>
          <a:xfrm>
            <a:off x="10723098" y="4797552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(≤3V)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89A3FF-BEC8-49DE-8FED-FF6949C403F8}"/>
              </a:ext>
            </a:extLst>
          </p:cNvPr>
          <p:cNvSpPr/>
          <p:nvPr/>
        </p:nvSpPr>
        <p:spPr>
          <a:xfrm>
            <a:off x="782091" y="1273615"/>
            <a:ext cx="737555" cy="285452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EAF572-910F-4104-966C-2D4B100BF420}"/>
              </a:ext>
            </a:extLst>
          </p:cNvPr>
          <p:cNvSpPr/>
          <p:nvPr/>
        </p:nvSpPr>
        <p:spPr>
          <a:xfrm>
            <a:off x="768644" y="2096271"/>
            <a:ext cx="751002" cy="561005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951F5E-EA1F-47B5-A817-271C901C1F48}"/>
              </a:ext>
            </a:extLst>
          </p:cNvPr>
          <p:cNvSpPr/>
          <p:nvPr/>
        </p:nvSpPr>
        <p:spPr>
          <a:xfrm>
            <a:off x="774386" y="5197786"/>
            <a:ext cx="742296" cy="30772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608A60-C967-43AE-8DEF-295492C5507D}"/>
              </a:ext>
            </a:extLst>
          </p:cNvPr>
          <p:cNvSpPr/>
          <p:nvPr/>
        </p:nvSpPr>
        <p:spPr>
          <a:xfrm>
            <a:off x="789762" y="2104604"/>
            <a:ext cx="9028195" cy="2795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F46EC0-3FBA-AFBE-FEF0-040A2DFE8F52}"/>
              </a:ext>
            </a:extLst>
          </p:cNvPr>
          <p:cNvSpPr/>
          <p:nvPr/>
        </p:nvSpPr>
        <p:spPr>
          <a:xfrm>
            <a:off x="10723098" y="1287238"/>
            <a:ext cx="1369244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4357F-262A-28B1-E3AF-72561F6A12B5}"/>
              </a:ext>
            </a:extLst>
          </p:cNvPr>
          <p:cNvSpPr/>
          <p:nvPr/>
        </p:nvSpPr>
        <p:spPr>
          <a:xfrm>
            <a:off x="768642" y="1823932"/>
            <a:ext cx="9028195" cy="270556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0336F9-C17D-4BC1-AD75-06ED98710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46367"/>
              </p:ext>
            </p:extLst>
          </p:nvPr>
        </p:nvGraphicFramePr>
        <p:xfrm>
          <a:off x="211183" y="492757"/>
          <a:ext cx="9692640" cy="6261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13630155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424680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5548018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27474168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4643280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919364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3078561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1252686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6158685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17245382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6052104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# of Output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 Input Voltage (V)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 Output Voltage (V)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Output Current (A)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Parallelable Outputs</a:t>
                      </a:r>
                    </a:p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(Total Iout)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Part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7332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Min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Max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Dimensions</a:t>
                      </a:r>
                    </a:p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(mm)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(mm)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Package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15938"/>
                  </a:ext>
                </a:extLst>
              </a:tr>
              <a:tr h="228600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3.5A or Single 7A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x2 (14A)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x 11.25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3"/>
                        </a:rPr>
                        <a:t>LTM8024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01930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4A or Single 8A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(8A)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LTM4614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52837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26.5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4A or Single 8A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(8A)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2.82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LTM4619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65450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2.375Vmin with CPWR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4A or Single 8A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(8A)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9 x 11.25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4.92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LTM4642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44349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5A or Single 10A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 x 7.5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3.22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7"/>
                        </a:rPr>
                        <a:t>LTM4705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0360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8A or Single 16A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(32A)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2.82              </a:t>
                      </a:r>
                    </a:p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LTM4616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92712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26.5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8A or Single 16A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(32A)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4.32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4.92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LTM4628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04775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10A or Single 20A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(40A)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16 x 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1.91 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2.51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LTM4631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3345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2.5</a:t>
                      </a: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13A or Single 26A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x4 (100A)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4.41            </a:t>
                      </a:r>
                    </a:p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LTM4620/LTM4620A  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73561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9A or Single 18A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x4 (72A)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11.9 </a:t>
                      </a:r>
                      <a:r>
                        <a:rPr lang="en-US" sz="700" u="none" strike="noStrike">
                          <a:effectLst/>
                          <a:latin typeface="+mn-lt"/>
                        </a:rPr>
                        <a:t>x 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3.51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LTM4675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38311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2.375 with Aux 5V Bias  (LTM4686-1)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10A or Single 20A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x4 (80A)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11.9 x 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1.82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LTM4686/LTM4686-1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95574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2.375 with Aux 5V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14A or Single 28A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x 16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4"/>
                        </a:rPr>
                        <a:t>LTM4686B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08944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26.5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13A or Single 26A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x4 (100A)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16 x 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LTM4676A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18576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2.375Vmin with CPWR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10A or Single 20A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(40A)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11.25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LTM4646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38428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4.5</a:t>
                      </a:r>
                    </a:p>
                    <a:p>
                      <a:pPr algn="ctr" fontAlgn="ctr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2.375Vmin with CPWR Bias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Dual 15A or Single 30A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x2 (60A)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11.25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5.74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LTM4662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941154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2.375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Dual 4A with 1.5A VLDO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(8A)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LTM4615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018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4.7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2.375 with External 5V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1.8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Triple 10A or 20A + 10A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(20A)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LTM4633</a:t>
                      </a:r>
                      <a:endParaRPr lang="en-US" sz="700" b="0" i="0" u="sng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13267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4.75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 </a:t>
                      </a: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(@5A output)</a:t>
                      </a:r>
                    </a:p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13.5 </a:t>
                      </a: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(@4A output)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5A, 5A, 4A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(10A)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15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LTM4634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382759"/>
                  </a:ext>
                </a:extLst>
              </a:tr>
              <a:tr h="2286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3A, up to 12A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x 16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1"/>
                        </a:rPr>
                        <a:t>LTM8060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01041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3.3 </a:t>
                      </a: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(@12A output)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 </a:t>
                      </a: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(@5A output)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5A, 5A, 12A, 12A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Yes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9.5 x 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4.72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LTM4671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99127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3.3</a:t>
                      </a: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(@12A output)</a:t>
                      </a:r>
                      <a:br>
                        <a:rPr lang="en-US" sz="8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5.5</a:t>
                      </a: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(@5A output)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5A, 5A, 12A, 12A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x 16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4.72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3"/>
                        </a:rPr>
                        <a:t>LTM4673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53723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3.3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Quad 3A, up to 12A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(12A)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9 x 15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1.82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LGA</a:t>
                      </a:r>
                      <a:br>
                        <a:rPr lang="en-US" sz="700" u="none" strike="noStrike">
                          <a:effectLst/>
                          <a:latin typeface="+mn-lt"/>
                        </a:rPr>
                      </a:br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LTM4643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21048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4</a:t>
                      </a:r>
                      <a:br>
                        <a:rPr lang="en-US" sz="700" u="none" strike="noStrike" dirty="0">
                          <a:effectLst/>
                          <a:latin typeface="+mn-lt"/>
                        </a:rPr>
                      </a:br>
                      <a:r>
                        <a:rPr lang="en-US" sz="600" u="none" strike="noStrike" dirty="0">
                          <a:effectLst/>
                          <a:latin typeface="+mn-lt"/>
                        </a:rPr>
                        <a:t>2.375 with External Bias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Quad 4A, up to 16A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x1 (16A)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9 x 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+mn-lt"/>
                        </a:rPr>
                        <a:t>BGA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LTM4644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642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8, up to 32A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x 12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3.54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6"/>
                        </a:rPr>
                        <a:t>LTM4710-1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91269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lang="en-US" sz="7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10, up to 40A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 x 15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4.65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BGA</a:t>
                      </a: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27"/>
                        </a:rPr>
                        <a:t>LTM4670</a:t>
                      </a:r>
                      <a:endParaRPr lang="en-US" sz="700" b="0" i="0" u="sng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415" marR="6415" marT="6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5391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1534B3C-3F42-464A-8FFF-31D5AE1F089F}"/>
              </a:ext>
            </a:extLst>
          </p:cNvPr>
          <p:cNvSpPr/>
          <p:nvPr/>
        </p:nvSpPr>
        <p:spPr>
          <a:xfrm>
            <a:off x="945333" y="3084435"/>
            <a:ext cx="8956310" cy="93250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8"/>
            <a:ext cx="8848403" cy="484601"/>
          </a:xfrm>
        </p:spPr>
        <p:txBody>
          <a:bodyPr anchor="b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Step-Down (Buck) 7A-16A (Multi-Output) </a:t>
            </a:r>
            <a:endParaRPr lang="en-US" sz="3200" dirty="0"/>
          </a:p>
        </p:txBody>
      </p:sp>
      <p:pic>
        <p:nvPicPr>
          <p:cNvPr id="10" name="Picture 9" descr="GoTo(TOC)">
            <a:hlinkClick r:id="rId28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8938" y="6402973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2FA86-9F76-43C6-9121-90E435BC696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1183" y="33017"/>
            <a:ext cx="474617" cy="4645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17E910-7E1B-43DF-AF31-0728B1BE65BD}"/>
              </a:ext>
            </a:extLst>
          </p:cNvPr>
          <p:cNvSpPr/>
          <p:nvPr/>
        </p:nvSpPr>
        <p:spPr>
          <a:xfrm>
            <a:off x="10724276" y="1120526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5D6C4A-F440-4D7C-8DED-0F6F032D99BD}"/>
              </a:ext>
            </a:extLst>
          </p:cNvPr>
          <p:cNvSpPr/>
          <p:nvPr/>
        </p:nvSpPr>
        <p:spPr>
          <a:xfrm>
            <a:off x="10739337" y="2935518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FE79CC-8348-410A-A61B-51DED791E441}"/>
              </a:ext>
            </a:extLst>
          </p:cNvPr>
          <p:cNvSpPr/>
          <p:nvPr/>
        </p:nvSpPr>
        <p:spPr>
          <a:xfrm>
            <a:off x="10741693" y="5656743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(2021,22,23)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05DC9-B772-4570-95D6-4BC4C3FD445B}"/>
              </a:ext>
            </a:extLst>
          </p:cNvPr>
          <p:cNvSpPr/>
          <p:nvPr/>
        </p:nvSpPr>
        <p:spPr>
          <a:xfrm>
            <a:off x="929303" y="3309912"/>
            <a:ext cx="8974519" cy="45432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A93326-6C94-4550-8A31-71C78D326BC1}"/>
              </a:ext>
            </a:extLst>
          </p:cNvPr>
          <p:cNvSpPr/>
          <p:nvPr/>
        </p:nvSpPr>
        <p:spPr>
          <a:xfrm>
            <a:off x="8796405" y="5133425"/>
            <a:ext cx="1098233" cy="225786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E86015-2348-41C3-B4D4-CD87A217B7A2}"/>
              </a:ext>
            </a:extLst>
          </p:cNvPr>
          <p:cNvSpPr/>
          <p:nvPr/>
        </p:nvSpPr>
        <p:spPr>
          <a:xfrm>
            <a:off x="945335" y="2610910"/>
            <a:ext cx="8958488" cy="24030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D95802-CC81-40A6-BD1A-72F3EFC4AE20}"/>
              </a:ext>
            </a:extLst>
          </p:cNvPr>
          <p:cNvSpPr/>
          <p:nvPr/>
        </p:nvSpPr>
        <p:spPr>
          <a:xfrm>
            <a:off x="8806035" y="5600903"/>
            <a:ext cx="1121530" cy="234701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C8C2F-00FC-43AA-BF79-ABBEB6F2A3FF}"/>
              </a:ext>
            </a:extLst>
          </p:cNvPr>
          <p:cNvSpPr/>
          <p:nvPr/>
        </p:nvSpPr>
        <p:spPr>
          <a:xfrm>
            <a:off x="929303" y="5850649"/>
            <a:ext cx="8974518" cy="22483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FBB340E-84C9-4F87-913C-4A5C2F64D292}"/>
              </a:ext>
            </a:extLst>
          </p:cNvPr>
          <p:cNvSpPr/>
          <p:nvPr/>
        </p:nvSpPr>
        <p:spPr>
          <a:xfrm>
            <a:off x="10721920" y="2028022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9DB0FB-848A-4056-9367-42905E56A08C}"/>
              </a:ext>
            </a:extLst>
          </p:cNvPr>
          <p:cNvSpPr/>
          <p:nvPr/>
        </p:nvSpPr>
        <p:spPr>
          <a:xfrm>
            <a:off x="945333" y="3995661"/>
            <a:ext cx="8956310" cy="44044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DFA090-C27A-4782-BD14-87B32EB50C14}"/>
              </a:ext>
            </a:extLst>
          </p:cNvPr>
          <p:cNvSpPr/>
          <p:nvPr/>
        </p:nvSpPr>
        <p:spPr>
          <a:xfrm>
            <a:off x="951369" y="5838121"/>
            <a:ext cx="8950274" cy="473412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hlinkClick r:id="rId32" action="ppaction://hlinksldjump"/>
            <a:extLst>
              <a:ext uri="{FF2B5EF4-FFF2-40B4-BE49-F238E27FC236}">
                <a16:creationId xmlns:a16="http://schemas.microsoft.com/office/drawing/2014/main" id="{1AF11FAA-AAE9-428F-A1BF-7685A566EC59}"/>
              </a:ext>
            </a:extLst>
          </p:cNvPr>
          <p:cNvSpPr/>
          <p:nvPr/>
        </p:nvSpPr>
        <p:spPr>
          <a:xfrm>
            <a:off x="8718166" y="147067"/>
            <a:ext cx="1936873" cy="308899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Show me Single Output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841976-D350-407D-A955-56A6CF1ABBCF}"/>
              </a:ext>
            </a:extLst>
          </p:cNvPr>
          <p:cNvSpPr/>
          <p:nvPr/>
        </p:nvSpPr>
        <p:spPr>
          <a:xfrm>
            <a:off x="947511" y="2395383"/>
            <a:ext cx="8956310" cy="68988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07140D-CDDA-4B6F-8690-7E3EF1911C88}"/>
              </a:ext>
            </a:extLst>
          </p:cNvPr>
          <p:cNvSpPr/>
          <p:nvPr/>
        </p:nvSpPr>
        <p:spPr>
          <a:xfrm>
            <a:off x="950772" y="3057087"/>
            <a:ext cx="8958161" cy="925017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71BBB1-F37D-425D-9F71-D4E38FCF642A}"/>
              </a:ext>
            </a:extLst>
          </p:cNvPr>
          <p:cNvSpPr txBox="1"/>
          <p:nvPr/>
        </p:nvSpPr>
        <p:spPr>
          <a:xfrm>
            <a:off x="10726689" y="747987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38EB56-5F67-4EFA-B42F-7826456901AB}"/>
              </a:ext>
            </a:extLst>
          </p:cNvPr>
          <p:cNvSpPr/>
          <p:nvPr/>
        </p:nvSpPr>
        <p:spPr>
          <a:xfrm>
            <a:off x="8797057" y="3535568"/>
            <a:ext cx="1110842" cy="23839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AD87F30-52EA-4535-B4AD-3AB52BE24225}"/>
              </a:ext>
            </a:extLst>
          </p:cNvPr>
          <p:cNvSpPr/>
          <p:nvPr/>
        </p:nvSpPr>
        <p:spPr>
          <a:xfrm>
            <a:off x="10721920" y="4755134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(≤3V)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80FD37-7F09-445D-BD31-361E7AA7BF0B}"/>
              </a:ext>
            </a:extLst>
          </p:cNvPr>
          <p:cNvSpPr/>
          <p:nvPr/>
        </p:nvSpPr>
        <p:spPr>
          <a:xfrm>
            <a:off x="949189" y="1022396"/>
            <a:ext cx="1371600" cy="454604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3DFA84-FC65-4507-8DFF-3970C05B4B89}"/>
              </a:ext>
            </a:extLst>
          </p:cNvPr>
          <p:cNvSpPr/>
          <p:nvPr/>
        </p:nvSpPr>
        <p:spPr>
          <a:xfrm>
            <a:off x="940923" y="1713065"/>
            <a:ext cx="1379866" cy="222632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46F7AE-F1E3-444C-BD7B-A1BDD5E7FD2E}"/>
              </a:ext>
            </a:extLst>
          </p:cNvPr>
          <p:cNvSpPr/>
          <p:nvPr/>
        </p:nvSpPr>
        <p:spPr>
          <a:xfrm>
            <a:off x="926651" y="5840406"/>
            <a:ext cx="1391486" cy="903098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0198C0-DF4E-4333-B103-CC6F38D5A86F}"/>
              </a:ext>
            </a:extLst>
          </p:cNvPr>
          <p:cNvSpPr/>
          <p:nvPr/>
        </p:nvSpPr>
        <p:spPr>
          <a:xfrm>
            <a:off x="947511" y="3307178"/>
            <a:ext cx="1373278" cy="439798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63A3C0-E548-46B3-AA43-841D2D49D52D}"/>
              </a:ext>
            </a:extLst>
          </p:cNvPr>
          <p:cNvSpPr/>
          <p:nvPr/>
        </p:nvSpPr>
        <p:spPr>
          <a:xfrm>
            <a:off x="929303" y="3987028"/>
            <a:ext cx="1391486" cy="905057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2F101B0-581B-4295-B30C-A927B5078252}"/>
              </a:ext>
            </a:extLst>
          </p:cNvPr>
          <p:cNvSpPr/>
          <p:nvPr/>
        </p:nvSpPr>
        <p:spPr>
          <a:xfrm>
            <a:off x="10721920" y="3847344"/>
            <a:ext cx="1369244" cy="612648"/>
          </a:xfrm>
          <a:prstGeom prst="roundRect">
            <a:avLst/>
          </a:prstGeom>
          <a:solidFill>
            <a:srgbClr val="6C4EA9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Silent Switcher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190C49-B215-4F92-B1E3-EF663880AE75}"/>
              </a:ext>
            </a:extLst>
          </p:cNvPr>
          <p:cNvSpPr/>
          <p:nvPr/>
        </p:nvSpPr>
        <p:spPr>
          <a:xfrm>
            <a:off x="947202" y="1021466"/>
            <a:ext cx="8947436" cy="226657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5D537D-391C-44B7-9F3A-515AABB6EDB6}"/>
              </a:ext>
            </a:extLst>
          </p:cNvPr>
          <p:cNvSpPr/>
          <p:nvPr/>
        </p:nvSpPr>
        <p:spPr>
          <a:xfrm>
            <a:off x="947511" y="5126632"/>
            <a:ext cx="8982282" cy="225786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F33023-96D4-40DC-B0E3-FBD737D83548}"/>
              </a:ext>
            </a:extLst>
          </p:cNvPr>
          <p:cNvSpPr/>
          <p:nvPr/>
        </p:nvSpPr>
        <p:spPr>
          <a:xfrm>
            <a:off x="8797057" y="1935697"/>
            <a:ext cx="1111876" cy="219238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 descr="Back">
            <a:hlinkClick r:id="rId33" action="ppaction://hlinksldjump"/>
            <a:extLst>
              <a:ext uri="{FF2B5EF4-FFF2-40B4-BE49-F238E27FC236}">
                <a16:creationId xmlns:a16="http://schemas.microsoft.com/office/drawing/2014/main" id="{81AEC3E4-C05C-4D79-8272-F82188915EA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25200" y="6311533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B68BFF-C7CE-CC21-CCA3-8969A7D993CC}"/>
              </a:ext>
            </a:extLst>
          </p:cNvPr>
          <p:cNvSpPr/>
          <p:nvPr/>
        </p:nvSpPr>
        <p:spPr>
          <a:xfrm>
            <a:off x="954716" y="5353101"/>
            <a:ext cx="8950274" cy="473412"/>
          </a:xfrm>
          <a:prstGeom prst="rect">
            <a:avLst/>
          </a:prstGeom>
          <a:solidFill>
            <a:srgbClr val="FF8E2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A92E64-ECE6-A22C-A770-E1C3EDA5E038}"/>
              </a:ext>
            </a:extLst>
          </p:cNvPr>
          <p:cNvSpPr/>
          <p:nvPr/>
        </p:nvSpPr>
        <p:spPr>
          <a:xfrm>
            <a:off x="949189" y="5581219"/>
            <a:ext cx="8945449" cy="25438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05C61-AC4E-83B9-A8E4-0BA5162D9AFB}"/>
              </a:ext>
            </a:extLst>
          </p:cNvPr>
          <p:cNvSpPr/>
          <p:nvPr/>
        </p:nvSpPr>
        <p:spPr>
          <a:xfrm>
            <a:off x="954207" y="5127316"/>
            <a:ext cx="1366582" cy="225785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4139E4-EFEF-FBF3-CADA-EB8D1E5D1453}"/>
              </a:ext>
            </a:extLst>
          </p:cNvPr>
          <p:cNvSpPr/>
          <p:nvPr/>
        </p:nvSpPr>
        <p:spPr>
          <a:xfrm>
            <a:off x="932084" y="6297183"/>
            <a:ext cx="8982282" cy="225786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0C713-1908-FD10-9219-9201F5384D5B}"/>
              </a:ext>
            </a:extLst>
          </p:cNvPr>
          <p:cNvSpPr/>
          <p:nvPr/>
        </p:nvSpPr>
        <p:spPr>
          <a:xfrm>
            <a:off x="8794683" y="6290572"/>
            <a:ext cx="1111876" cy="462731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8" grpId="0" animBg="1"/>
      <p:bldP spid="18" grpId="1" animBg="1"/>
      <p:bldP spid="12" grpId="0" animBg="1"/>
      <p:bldP spid="12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40" grpId="0" animBg="1"/>
      <p:bldP spid="40" grpId="1" animBg="1"/>
      <p:bldP spid="29" grpId="0" animBg="1"/>
      <p:bldP spid="29" grpId="1" animBg="1"/>
      <p:bldP spid="31" grpId="0" animBg="1"/>
      <p:bldP spid="31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32" grpId="0" animBg="1"/>
      <p:bldP spid="32" grpId="1" animBg="1"/>
      <p:bldP spid="36" grpId="0" animBg="1"/>
      <p:bldP spid="36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13" grpId="0" animBg="1"/>
      <p:bldP spid="13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7D566-0796-418F-9631-2FD22951A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7659"/>
              </p:ext>
            </p:extLst>
          </p:nvPr>
        </p:nvGraphicFramePr>
        <p:xfrm>
          <a:off x="115855" y="835050"/>
          <a:ext cx="10584498" cy="5526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2086137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82461418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9398659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366099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1619084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0313815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84226325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25756969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9581818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912765802"/>
                    </a:ext>
                  </a:extLst>
                </a:gridCol>
                <a:gridCol w="1074738">
                  <a:extLst>
                    <a:ext uri="{9D8B030D-6E8A-4147-A177-3AD203B41FA5}">
                      <a16:colId xmlns:a16="http://schemas.microsoft.com/office/drawing/2014/main" val="2884331710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# of Output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 Input Voltage (V)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 Output Voltage (V)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Output Current (A)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Parallelable Outputs</a:t>
                      </a: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(Total Iout)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Part Number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22323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Min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Max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Min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Max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Dimensions (mm)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(mm)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0654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x4 (80A)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 x 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4.32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4.92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LGA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LTM4637  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27848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2.375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700" u="none" strike="noStrike" dirty="0">
                          <a:effectLst/>
                        </a:rPr>
                        <a:t>Vin &lt; 4.5V, Need Cpwr Bias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x4 (80A)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15 x 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LTM4639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899927"/>
                  </a:ext>
                </a:extLst>
              </a:tr>
              <a:tr h="32004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Dual 9A or Single 18A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x4 (72A)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 x 11.9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3.51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LTM4675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1363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Dual 10A or Single 20A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x2 (40A)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1.91 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2.51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LGA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324519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4.5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700" u="none" strike="noStrike" dirty="0">
                          <a:effectLst/>
                        </a:rPr>
                        <a:t>2.375Vmin with CPWR Bias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Dual 10A or Single 20A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x2 (40A)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11.25 x 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LTM4646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97142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4.5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700" u="none" strike="noStrike" dirty="0">
                          <a:effectLst/>
                        </a:rPr>
                        <a:t>2.375 with Aux 5V Bias (LTM4686-1)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Dual 10A or Single 20A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x4 (80A)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11.9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LTM4686 / LTM4686-1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50292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Dual 18A or Single 36A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x4 (144A)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16 x 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5.01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LTM4677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10502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Dual 18A or Single 36A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x4 (144A)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4.41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5.01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LGA </a:t>
                      </a:r>
                      <a:r>
                        <a:rPr lang="en-US" sz="700" u="none" strike="noStrike" dirty="0">
                          <a:effectLst/>
                        </a:rPr>
                        <a:t>(only LTM4630)</a:t>
                      </a:r>
                      <a:br>
                        <a:rPr lang="en-US" sz="7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LTM4630  / LTM4630-1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7051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700" u="none" strike="noStrike" dirty="0">
                          <a:effectLst/>
                        </a:rPr>
                        <a:t>(after date code 1720*)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700" u="none" strike="noStrike" dirty="0">
                          <a:effectLst/>
                        </a:rPr>
                        <a:t>(after date code 1720*)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Dual 18A or Single 36A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x4 (144A)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4.41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5.01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LGA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LTM4630A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46550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Dual 25A or Single 50A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x6 (300A)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LTM4650 / LTM4650-1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93264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Dual 25A or Single 50A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x6 (300A)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4.41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5.01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LGA </a:t>
                      </a:r>
                      <a:r>
                        <a:rPr lang="en-US" sz="700" u="none" strike="noStrike" dirty="0">
                          <a:effectLst/>
                        </a:rPr>
                        <a:t>(only LTM4650A)</a:t>
                      </a:r>
                      <a:br>
                        <a:rPr lang="en-US" sz="7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LTM4650A / LTM4650A-1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1032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Dual 25A or Single 50A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x5 (250A)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LTM4678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90139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Dual 25A or Single 50A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x6 (300A)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 x 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solidFill>
                            <a:schemeClr val="accent2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LTM4664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7" marR="8217" marT="8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44667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2.375 with External 5V Bias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Triple 10A or 20A + 10A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 (20A)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x 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sng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LTM4633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62906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(@12A output)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(@5A output)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5A, 5A, 12A, 12A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 x 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sng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LTM4671</a:t>
                      </a:r>
                      <a:endParaRPr lang="en-US" sz="900" b="0" i="0" u="sng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87052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74B6627-FF63-4509-9DEC-97C27A2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23392"/>
            <a:ext cx="8001000" cy="961896"/>
          </a:xfrm>
        </p:spPr>
        <p:txBody>
          <a:bodyPr/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Step-Down (Buck) 18A-25A </a:t>
            </a:r>
            <a:endParaRPr lang="en-US" sz="3600" dirty="0">
              <a:latin typeface="+mj-lt"/>
            </a:endParaRPr>
          </a:p>
        </p:txBody>
      </p:sp>
      <p:pic>
        <p:nvPicPr>
          <p:cNvPr id="10" name="Picture 9" descr="GoTo(TOC)">
            <a:hlinkClick r:id="rId18" action="ppaction://hlinksldjump"/>
            <a:extLst>
              <a:ext uri="{FF2B5EF4-FFF2-40B4-BE49-F238E27FC236}">
                <a16:creationId xmlns:a16="http://schemas.microsoft.com/office/drawing/2014/main" id="{CAC38722-D71F-45F8-B34A-6263040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8938" y="6402973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2FA86-9F76-43C6-9121-90E435BC696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1156" y="190517"/>
            <a:ext cx="545690" cy="5340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17E910-7E1B-43DF-AF31-0728B1BE65BD}"/>
              </a:ext>
            </a:extLst>
          </p:cNvPr>
          <p:cNvSpPr/>
          <p:nvPr/>
        </p:nvSpPr>
        <p:spPr>
          <a:xfrm>
            <a:off x="10752777" y="1015993"/>
            <a:ext cx="1371600" cy="6126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Ultrathin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5D6C4A-F440-4D7C-8DED-0F6F032D99BD}"/>
              </a:ext>
            </a:extLst>
          </p:cNvPr>
          <p:cNvSpPr/>
          <p:nvPr/>
        </p:nvSpPr>
        <p:spPr>
          <a:xfrm>
            <a:off x="10770611" y="1798375"/>
            <a:ext cx="1371600" cy="61264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PMBus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FE79CC-8348-410A-A61B-51DED791E441}"/>
              </a:ext>
            </a:extLst>
          </p:cNvPr>
          <p:cNvSpPr/>
          <p:nvPr/>
        </p:nvSpPr>
        <p:spPr>
          <a:xfrm>
            <a:off x="10769654" y="4918169"/>
            <a:ext cx="1369244" cy="612648"/>
          </a:xfrm>
          <a:prstGeom prst="roundRect">
            <a:avLst/>
          </a:prstGeom>
          <a:solidFill>
            <a:srgbClr val="FF00FF">
              <a:alpha val="29804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New Products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(2018,19,20)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534B3C-3F42-464A-8FFF-31D5AE1F089F}"/>
              </a:ext>
            </a:extLst>
          </p:cNvPr>
          <p:cNvSpPr/>
          <p:nvPr/>
        </p:nvSpPr>
        <p:spPr>
          <a:xfrm>
            <a:off x="1037054" y="2131074"/>
            <a:ext cx="9670197" cy="334626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A93326-6C94-4550-8A31-71C78D326BC1}"/>
              </a:ext>
            </a:extLst>
          </p:cNvPr>
          <p:cNvSpPr/>
          <p:nvPr/>
        </p:nvSpPr>
        <p:spPr>
          <a:xfrm>
            <a:off x="9615713" y="3091366"/>
            <a:ext cx="1084576" cy="358110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E86015-2348-41C3-B4D4-CD87A217B7A2}"/>
              </a:ext>
            </a:extLst>
          </p:cNvPr>
          <p:cNvSpPr/>
          <p:nvPr/>
        </p:nvSpPr>
        <p:spPr>
          <a:xfrm>
            <a:off x="1031947" y="2437123"/>
            <a:ext cx="9670197" cy="3247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A44BE6-7710-488B-9C45-309BD4AAB6BA}"/>
              </a:ext>
            </a:extLst>
          </p:cNvPr>
          <p:cNvSpPr/>
          <p:nvPr/>
        </p:nvSpPr>
        <p:spPr>
          <a:xfrm>
            <a:off x="1027156" y="3083688"/>
            <a:ext cx="9676519" cy="68217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D95802-CC81-40A6-BD1A-72F3EFC4AE20}"/>
              </a:ext>
            </a:extLst>
          </p:cNvPr>
          <p:cNvSpPr/>
          <p:nvPr/>
        </p:nvSpPr>
        <p:spPr>
          <a:xfrm>
            <a:off x="9615713" y="5087770"/>
            <a:ext cx="1073694" cy="643108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C8C2F-00FC-43AA-BF79-ABBEB6F2A3FF}"/>
              </a:ext>
            </a:extLst>
          </p:cNvPr>
          <p:cNvSpPr/>
          <p:nvPr/>
        </p:nvSpPr>
        <p:spPr>
          <a:xfrm>
            <a:off x="1026755" y="3091755"/>
            <a:ext cx="9668587" cy="34481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F1909C-E408-48BB-8B7A-0513D11A66B9}"/>
              </a:ext>
            </a:extLst>
          </p:cNvPr>
          <p:cNvSpPr/>
          <p:nvPr/>
        </p:nvSpPr>
        <p:spPr>
          <a:xfrm>
            <a:off x="1024418" y="5086678"/>
            <a:ext cx="9685253" cy="65107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238B3-A66A-4761-94E6-B4E84B1571F3}"/>
              </a:ext>
            </a:extLst>
          </p:cNvPr>
          <p:cNvSpPr/>
          <p:nvPr/>
        </p:nvSpPr>
        <p:spPr>
          <a:xfrm>
            <a:off x="9639801" y="6043440"/>
            <a:ext cx="1086764" cy="315677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E57399C-964D-41A9-B903-E3FD1153B993}"/>
              </a:ext>
            </a:extLst>
          </p:cNvPr>
          <p:cNvSpPr/>
          <p:nvPr/>
        </p:nvSpPr>
        <p:spPr>
          <a:xfrm>
            <a:off x="10770611" y="2580757"/>
            <a:ext cx="1371600" cy="612648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High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(≥40V)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150985-E089-430B-92CA-C85F068A51A8}"/>
              </a:ext>
            </a:extLst>
          </p:cNvPr>
          <p:cNvSpPr/>
          <p:nvPr/>
        </p:nvSpPr>
        <p:spPr>
          <a:xfrm>
            <a:off x="2205318" y="5391842"/>
            <a:ext cx="762000" cy="30943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DBAAC3-1FEE-467E-9E9E-EE5996EB5C9D}"/>
              </a:ext>
            </a:extLst>
          </p:cNvPr>
          <p:cNvSpPr/>
          <p:nvPr/>
        </p:nvSpPr>
        <p:spPr>
          <a:xfrm>
            <a:off x="10767298" y="3358272"/>
            <a:ext cx="1371600" cy="6126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Pin-Compatible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979504-433C-42EE-BA94-26D23DE18FA5}"/>
              </a:ext>
            </a:extLst>
          </p:cNvPr>
          <p:cNvSpPr/>
          <p:nvPr/>
        </p:nvSpPr>
        <p:spPr>
          <a:xfrm>
            <a:off x="1036073" y="3767766"/>
            <a:ext cx="9661942" cy="132648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BBD1C2-27B5-45C7-97B7-8D5FFE115344}"/>
              </a:ext>
            </a:extLst>
          </p:cNvPr>
          <p:cNvSpPr/>
          <p:nvPr/>
        </p:nvSpPr>
        <p:spPr>
          <a:xfrm>
            <a:off x="1027625" y="3080449"/>
            <a:ext cx="9679372" cy="70401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E39960-9068-4883-8E0C-00A6F89094CA}"/>
              </a:ext>
            </a:extLst>
          </p:cNvPr>
          <p:cNvSpPr/>
          <p:nvPr/>
        </p:nvSpPr>
        <p:spPr>
          <a:xfrm>
            <a:off x="1027465" y="2121638"/>
            <a:ext cx="9661942" cy="31567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97494F-0EB3-4FE6-BCC9-0BE5751277AD}"/>
              </a:ext>
            </a:extLst>
          </p:cNvPr>
          <p:cNvSpPr/>
          <p:nvPr/>
        </p:nvSpPr>
        <p:spPr>
          <a:xfrm>
            <a:off x="1027465" y="2446190"/>
            <a:ext cx="9661942" cy="3339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374738-51FE-4327-A567-0F9FD8F21DC2}"/>
              </a:ext>
            </a:extLst>
          </p:cNvPr>
          <p:cNvSpPr txBox="1"/>
          <p:nvPr/>
        </p:nvSpPr>
        <p:spPr>
          <a:xfrm>
            <a:off x="10770611" y="724596"/>
            <a:ext cx="1371600" cy="277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050" b="1" dirty="0">
                <a:solidFill>
                  <a:srgbClr val="0067B9"/>
                </a:solidFill>
              </a:rPr>
              <a:t>µModule Regulators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19334A-864D-47A5-9184-7A2586DF6900}"/>
              </a:ext>
            </a:extLst>
          </p:cNvPr>
          <p:cNvSpPr/>
          <p:nvPr/>
        </p:nvSpPr>
        <p:spPr>
          <a:xfrm>
            <a:off x="10767298" y="4140061"/>
            <a:ext cx="1371600" cy="612648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Show me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Low Vin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(≤3V)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114D39-CFBE-49A3-B340-C5BD58F3DC58}"/>
              </a:ext>
            </a:extLst>
          </p:cNvPr>
          <p:cNvSpPr/>
          <p:nvPr/>
        </p:nvSpPr>
        <p:spPr>
          <a:xfrm>
            <a:off x="1037054" y="1812672"/>
            <a:ext cx="1179644" cy="302527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4AAAE6-EED4-4494-9672-E3F6BC31882F}"/>
              </a:ext>
            </a:extLst>
          </p:cNvPr>
          <p:cNvSpPr/>
          <p:nvPr/>
        </p:nvSpPr>
        <p:spPr>
          <a:xfrm>
            <a:off x="1038221" y="2766332"/>
            <a:ext cx="1179644" cy="671595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D9662E-EF52-48AB-A74B-72FECC34B72D}"/>
              </a:ext>
            </a:extLst>
          </p:cNvPr>
          <p:cNvSpPr/>
          <p:nvPr/>
        </p:nvSpPr>
        <p:spPr>
          <a:xfrm>
            <a:off x="1037054" y="5723664"/>
            <a:ext cx="1179644" cy="302527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12" grpId="0" animBg="1"/>
      <p:bldP spid="12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1" grpId="0" animBg="1"/>
      <p:bldP spid="21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1_ADITemplate">
  <a:themeElements>
    <a:clrScheme name="ADI Brand Colors 1">
      <a:dk1>
        <a:srgbClr val="000000"/>
      </a:dk1>
      <a:lt1>
        <a:srgbClr val="FFFFFF"/>
      </a:lt1>
      <a:dk2>
        <a:srgbClr val="555659"/>
      </a:dk2>
      <a:lt2>
        <a:srgbClr val="B1B3B3"/>
      </a:lt2>
      <a:accent1>
        <a:srgbClr val="41B6E6"/>
      </a:accent1>
      <a:accent2>
        <a:srgbClr val="0067B9"/>
      </a:accent2>
      <a:accent3>
        <a:srgbClr val="D6E341"/>
      </a:accent3>
      <a:accent4>
        <a:srgbClr val="00AE65"/>
      </a:accent4>
      <a:accent5>
        <a:srgbClr val="8637BA"/>
      </a:accent5>
      <a:accent6>
        <a:srgbClr val="FF7500"/>
      </a:accent6>
      <a:hlink>
        <a:srgbClr val="3CB7E3"/>
      </a:hlink>
      <a:folHlink>
        <a:srgbClr val="8637BA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 defTabSz="457200">
          <a:spcBef>
            <a:spcPts val="1000"/>
          </a:spcBef>
          <a:buClr>
            <a:srgbClr val="1E4056"/>
          </a:buClr>
          <a:buSzPct val="75000"/>
          <a:buFont typeface="Lucida Grande"/>
          <a:buChar char="►"/>
          <a:defRPr sz="2000" dirty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1A6C2EF2-0AC3-454C-82AD-F127A669AD51}" vid="{37889BC1-C249-C546-9322-99B1938F3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63BB5254B1F4BA992C0DEF2FF452F" ma:contentTypeVersion="13" ma:contentTypeDescription="Create a new document." ma:contentTypeScope="" ma:versionID="97308228ab0676b8a10306c489c57b6e">
  <xsd:schema xmlns:xsd="http://www.w3.org/2001/XMLSchema" xmlns:xs="http://www.w3.org/2001/XMLSchema" xmlns:p="http://schemas.microsoft.com/office/2006/metadata/properties" xmlns:ns3="a7de6c8c-f756-47aa-bcaa-7db975997cfe" xmlns:ns4="d43c58e9-73c4-48b0-82a9-a5ccbd22297a" targetNamespace="http://schemas.microsoft.com/office/2006/metadata/properties" ma:root="true" ma:fieldsID="9c4876efdf24e55be2a612fd98a1ff0c" ns3:_="" ns4:_="">
    <xsd:import namespace="a7de6c8c-f756-47aa-bcaa-7db975997cfe"/>
    <xsd:import namespace="d43c58e9-73c4-48b0-82a9-a5ccbd2229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e6c8c-f756-47aa-bcaa-7db975997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c58e9-73c4-48b0-82a9-a5ccbd222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7de6c8c-f756-47aa-bcaa-7db975997cfe" xsi:nil="true"/>
  </documentManagement>
</p:properties>
</file>

<file path=customXml/itemProps1.xml><?xml version="1.0" encoding="utf-8"?>
<ds:datastoreItem xmlns:ds="http://schemas.openxmlformats.org/officeDocument/2006/customXml" ds:itemID="{57864A46-0400-4B2D-8634-4F80BD06D5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A093B-9F11-4DE4-BDCD-A6BDF8728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de6c8c-f756-47aa-bcaa-7db975997cfe"/>
    <ds:schemaRef ds:uri="d43c58e9-73c4-48b0-82a9-a5ccbd222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44B995-A90F-42CF-803B-32D2FE95CDF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43c58e9-73c4-48b0-82a9-a5ccbd22297a"/>
    <ds:schemaRef ds:uri="http://purl.org/dc/terms/"/>
    <ds:schemaRef ds:uri="http://schemas.microsoft.com/office/infopath/2007/PartnerControls"/>
    <ds:schemaRef ds:uri="a7de6c8c-f756-47aa-bcaa-7db975997c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9727</Words>
  <Application>Microsoft Office PowerPoint</Application>
  <PresentationFormat>Widescreen</PresentationFormat>
  <Paragraphs>5014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Lucida Grande</vt:lpstr>
      <vt:lpstr>Arial</vt:lpstr>
      <vt:lpstr>Calibri</vt:lpstr>
      <vt:lpstr>Wingdings</vt:lpstr>
      <vt:lpstr>1_ADITemplate</vt:lpstr>
      <vt:lpstr>µModule Infographics User Guide</vt:lpstr>
      <vt:lpstr>Search by Function</vt:lpstr>
      <vt:lpstr>Step-Down (Buck) µModule Regulators</vt:lpstr>
      <vt:lpstr>Step-Down (Buck) 0.2A – 2.5A</vt:lpstr>
      <vt:lpstr>Step-Down (Buck) 3A-4A</vt:lpstr>
      <vt:lpstr>Step-Down (Buck) 5A-6A</vt:lpstr>
      <vt:lpstr>Step-Down (Buck) 7A-16A </vt:lpstr>
      <vt:lpstr>Step-Down (Buck) 7A-16A (Multi-Output) </vt:lpstr>
      <vt:lpstr>Step-Down (Buck) 18A-25A </vt:lpstr>
      <vt:lpstr>Step-Down (Buck) 26A – 1,000A</vt:lpstr>
      <vt:lpstr>uSLIC Modules (0.1A – 0.6A)</vt:lpstr>
      <vt:lpstr>uSLIC Modules (1A – 6A)</vt:lpstr>
      <vt:lpstr>Step-Down (Buck) Ultrathin</vt:lpstr>
      <vt:lpstr>Step-Down (Buck) Ultralow Noise</vt:lpstr>
      <vt:lpstr>Step-Down (Buck) High Vin (36V-40V)</vt:lpstr>
      <vt:lpstr>Step-Down (Buck) High Vin (≥ 58V)</vt:lpstr>
      <vt:lpstr>Step-Down (Buck) Vin Min ≤ 3V</vt:lpstr>
      <vt:lpstr>Step-Down (Buck) Digital PSM </vt:lpstr>
      <vt:lpstr>Step-Down (Buck) Pin-Compatible</vt:lpstr>
      <vt:lpstr>Step-Down (Buck) Pin-Compatible</vt:lpstr>
      <vt:lpstr>Step-Down (Buck) Quad Configurable Output </vt:lpstr>
      <vt:lpstr>Contact Information 联系方式: For any questions or suggestions, please contact 任何问题或建议,请联系以下邮箱 Peiwen.Yu@analog.com Peiwen Yu Product Marketing Engineer µModule Power Products  </vt:lpstr>
      <vt:lpstr>Step-Up (Boost)</vt:lpstr>
      <vt:lpstr>Step-Down (Buck) Digital PSM </vt:lpstr>
      <vt:lpstr>LTM4663: Ultrathin 1.5A µModule Thermoelectric Cooler (TEC) Regulator</vt:lpstr>
      <vt:lpstr>MP-grade</vt:lpstr>
      <vt:lpstr>MP-grade</vt:lpstr>
      <vt:lpstr>PowerPoint Presentation</vt:lpstr>
      <vt:lpstr>Inverting</vt:lpstr>
      <vt:lpstr>Inverting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2019-07-29T16:08:06Z</dcterms:created>
  <dcterms:modified xsi:type="dcterms:W3CDTF">2024-06-17T23:31:57Z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0x01010063063BB5254B1F4BA992C0DEF2FF452F</vt:lpwstr>
  </property>
</Properties>
</file>